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7"/>
  </p:notesMasterIdLst>
  <p:sldIdLst>
    <p:sldId id="256" r:id="rId5"/>
    <p:sldId id="542" r:id="rId6"/>
    <p:sldId id="468" r:id="rId7"/>
    <p:sldId id="469" r:id="rId8"/>
    <p:sldId id="484" r:id="rId9"/>
    <p:sldId id="489" r:id="rId10"/>
    <p:sldId id="491" r:id="rId11"/>
    <p:sldId id="505" r:id="rId12"/>
    <p:sldId id="504" r:id="rId13"/>
    <p:sldId id="541" r:id="rId14"/>
    <p:sldId id="619" r:id="rId15"/>
    <p:sldId id="507" r:id="rId16"/>
    <p:sldId id="508" r:id="rId17"/>
    <p:sldId id="509" r:id="rId18"/>
    <p:sldId id="511" r:id="rId19"/>
    <p:sldId id="620" r:id="rId20"/>
    <p:sldId id="512" r:id="rId21"/>
    <p:sldId id="513" r:id="rId22"/>
    <p:sldId id="514" r:id="rId23"/>
    <p:sldId id="515" r:id="rId24"/>
    <p:sldId id="516" r:id="rId25"/>
    <p:sldId id="517" r:id="rId26"/>
    <p:sldId id="518" r:id="rId27"/>
    <p:sldId id="519" r:id="rId28"/>
    <p:sldId id="520" r:id="rId29"/>
    <p:sldId id="521" r:id="rId30"/>
    <p:sldId id="522" r:id="rId31"/>
    <p:sldId id="523" r:id="rId32"/>
    <p:sldId id="524" r:id="rId33"/>
    <p:sldId id="545" r:id="rId34"/>
    <p:sldId id="546" r:id="rId35"/>
    <p:sldId id="547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454" r:id="rId47"/>
    <p:sldId id="455" r:id="rId48"/>
    <p:sldId id="456" r:id="rId49"/>
    <p:sldId id="397" r:id="rId50"/>
    <p:sldId id="398" r:id="rId51"/>
    <p:sldId id="399" r:id="rId52"/>
    <p:sldId id="400" r:id="rId53"/>
    <p:sldId id="401" r:id="rId54"/>
    <p:sldId id="402" r:id="rId55"/>
    <p:sldId id="403" r:id="rId56"/>
    <p:sldId id="404" r:id="rId57"/>
    <p:sldId id="396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574" r:id="rId74"/>
    <p:sldId id="575" r:id="rId75"/>
    <p:sldId id="577" r:id="rId76"/>
    <p:sldId id="578" r:id="rId77"/>
    <p:sldId id="579" r:id="rId78"/>
    <p:sldId id="581" r:id="rId79"/>
    <p:sldId id="582" r:id="rId80"/>
    <p:sldId id="583" r:id="rId81"/>
    <p:sldId id="585" r:id="rId82"/>
    <p:sldId id="586" r:id="rId83"/>
    <p:sldId id="587" r:id="rId84"/>
    <p:sldId id="588" r:id="rId85"/>
    <p:sldId id="589" r:id="rId86"/>
    <p:sldId id="590" r:id="rId87"/>
    <p:sldId id="591" r:id="rId88"/>
    <p:sldId id="592" r:id="rId89"/>
    <p:sldId id="593" r:id="rId90"/>
    <p:sldId id="594" r:id="rId91"/>
    <p:sldId id="595" r:id="rId92"/>
    <p:sldId id="596" r:id="rId93"/>
    <p:sldId id="597" r:id="rId94"/>
    <p:sldId id="598" r:id="rId95"/>
    <p:sldId id="599" r:id="rId96"/>
    <p:sldId id="600" r:id="rId97"/>
    <p:sldId id="601" r:id="rId98"/>
    <p:sldId id="602" r:id="rId99"/>
    <p:sldId id="603" r:id="rId100"/>
    <p:sldId id="604" r:id="rId101"/>
    <p:sldId id="605" r:id="rId102"/>
    <p:sldId id="606" r:id="rId103"/>
    <p:sldId id="607" r:id="rId104"/>
    <p:sldId id="609" r:id="rId105"/>
    <p:sldId id="608" r:id="rId106"/>
    <p:sldId id="610" r:id="rId107"/>
    <p:sldId id="611" r:id="rId108"/>
    <p:sldId id="613" r:id="rId109"/>
    <p:sldId id="615" r:id="rId110"/>
    <p:sldId id="526" r:id="rId111"/>
    <p:sldId id="527" r:id="rId112"/>
    <p:sldId id="528" r:id="rId113"/>
    <p:sldId id="529" r:id="rId114"/>
    <p:sldId id="531" r:id="rId115"/>
    <p:sldId id="532" r:id="rId116"/>
    <p:sldId id="533" r:id="rId117"/>
    <p:sldId id="535" r:id="rId118"/>
    <p:sldId id="536" r:id="rId119"/>
    <p:sldId id="537" r:id="rId120"/>
    <p:sldId id="538" r:id="rId121"/>
    <p:sldId id="539" r:id="rId122"/>
    <p:sldId id="616" r:id="rId123"/>
    <p:sldId id="617" r:id="rId124"/>
    <p:sldId id="618" r:id="rId125"/>
    <p:sldId id="540" r:id="rId12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0891C-83F5-46FB-B98C-E6FFD073F725}" v="3" dt="2022-06-08T21:32:57.879"/>
    <p1510:client id="{51B7EC17-606A-4142-921E-041CF50B9E99}" v="1" dt="2022-06-13T10:21:49.2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296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microsoft.com/office/2016/11/relationships/changesInfo" Target="changesInfos/changesInfo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óth Kristóf" userId="S::ypenkf@inf.elte.hu::d0a6a400-63d6-4240-88ff-d78dbdbf2553" providerId="AD" clId="Web-{44A0891C-83F5-46FB-B98C-E6FFD073F725}"/>
    <pc:docChg chg="modSld">
      <pc:chgData name="Tóth Kristóf" userId="S::ypenkf@inf.elte.hu::d0a6a400-63d6-4240-88ff-d78dbdbf2553" providerId="AD" clId="Web-{44A0891C-83F5-46FB-B98C-E6FFD073F725}" dt="2022-06-08T21:32:57.879" v="2"/>
      <pc:docMkLst>
        <pc:docMk/>
      </pc:docMkLst>
      <pc:sldChg chg="modSp mod modShow">
        <pc:chgData name="Tóth Kristóf" userId="S::ypenkf@inf.elte.hu::d0a6a400-63d6-4240-88ff-d78dbdbf2553" providerId="AD" clId="Web-{44A0891C-83F5-46FB-B98C-E6FFD073F725}" dt="2022-06-08T21:32:57.879" v="2"/>
        <pc:sldMkLst>
          <pc:docMk/>
          <pc:sldMk cId="4014813349" sldId="396"/>
        </pc:sldMkLst>
        <pc:spChg chg="mod">
          <ac:chgData name="Tóth Kristóf" userId="S::ypenkf@inf.elte.hu::d0a6a400-63d6-4240-88ff-d78dbdbf2553" providerId="AD" clId="Web-{44A0891C-83F5-46FB-B98C-E6FFD073F725}" dt="2022-06-08T21:32:49.176" v="1" actId="1076"/>
          <ac:spMkLst>
            <pc:docMk/>
            <pc:sldMk cId="4014813349" sldId="396"/>
            <ac:spMk id="37" creationId="{00000000-0000-0000-0000-000000000000}"/>
          </ac:spMkLst>
        </pc:spChg>
      </pc:sldChg>
    </pc:docChg>
  </pc:docChgLst>
  <pc:docChgLst>
    <pc:chgData name="Tasi Zoltán György" userId="S::hm37uq@inf.elte.hu::95393f3d-1447-4bf8-aab2-5073f61374ed" providerId="AD" clId="Web-{51B7EC17-606A-4142-921E-041CF50B9E99}"/>
    <pc:docChg chg="modSld">
      <pc:chgData name="Tasi Zoltán György" userId="S::hm37uq@inf.elte.hu::95393f3d-1447-4bf8-aab2-5073f61374ed" providerId="AD" clId="Web-{51B7EC17-606A-4142-921E-041CF50B9E99}" dt="2022-06-13T10:21:49.238" v="0" actId="1076"/>
      <pc:docMkLst>
        <pc:docMk/>
      </pc:docMkLst>
      <pc:sldChg chg="modSp">
        <pc:chgData name="Tasi Zoltán György" userId="S::hm37uq@inf.elte.hu::95393f3d-1447-4bf8-aab2-5073f61374ed" providerId="AD" clId="Web-{51B7EC17-606A-4142-921E-041CF50B9E99}" dt="2022-06-13T10:21:49.238" v="0" actId="1076"/>
        <pc:sldMkLst>
          <pc:docMk/>
          <pc:sldMk cId="905021667" sldId="512"/>
        </pc:sldMkLst>
        <pc:picChg chg="mod">
          <ac:chgData name="Tasi Zoltán György" userId="S::hm37uq@inf.elte.hu::95393f3d-1447-4bf8-aab2-5073f61374ed" providerId="AD" clId="Web-{51B7EC17-606A-4142-921E-041CF50B9E99}" dt="2022-06-13T10:21:49.238" v="0" actId="1076"/>
          <ac:picMkLst>
            <pc:docMk/>
            <pc:sldMk cId="905021667" sldId="512"/>
            <ac:picMk id="102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B05D7-F388-417A-9482-CD73EB0107A8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0189-7CAC-49C6-A8B5-36B1ED5DD3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9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705EA-D98C-4148-BC6C-0AEBFB44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582556"/>
            <a:ext cx="8859793" cy="2027152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DDF7D1-031E-4553-A5FC-6AB857676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4744997"/>
            <a:ext cx="8859793" cy="624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642D14-0DE6-4D09-B3DA-3687407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CF208AA-61D6-481A-896B-9526D9847808}"/>
              </a:ext>
            </a:extLst>
          </p:cNvPr>
          <p:cNvGrpSpPr/>
          <p:nvPr userDrawn="1"/>
        </p:nvGrpSpPr>
        <p:grpSpPr>
          <a:xfrm>
            <a:off x="1" y="107387"/>
            <a:ext cx="12191999" cy="2709446"/>
            <a:chOff x="1" y="1528428"/>
            <a:chExt cx="12191999" cy="27094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89ACF3F-6B88-4C81-BE6E-3D82EDFA82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06" y="1528428"/>
              <a:ext cx="4361984" cy="2709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AAD948A-3079-4D6A-9090-8ABC0A27EAD4}"/>
                </a:ext>
              </a:extLst>
            </p:cNvPr>
            <p:cNvSpPr/>
            <p:nvPr userDrawn="1"/>
          </p:nvSpPr>
          <p:spPr>
            <a:xfrm>
              <a:off x="1" y="3602038"/>
              <a:ext cx="188862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B3A3B537-FA3A-487F-BA43-C29310AC173E}"/>
                </a:ext>
              </a:extLst>
            </p:cNvPr>
            <p:cNvSpPr/>
            <p:nvPr userDrawn="1"/>
          </p:nvSpPr>
          <p:spPr>
            <a:xfrm>
              <a:off x="4572000" y="2121329"/>
              <a:ext cx="7620000" cy="534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76B3BBA-5B09-45F0-B413-81E7C2767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0" y="5900496"/>
            <a:ext cx="2462291" cy="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3E9D7-332F-46EF-A5D6-C8113BD1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C34B5B-E8D2-4355-B707-FEB60365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04B9CF-B4BC-4319-9253-BE8AC8F3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6261D5-EC86-403E-9A1E-2FBC5C36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3FDC6D-2E8C-47B8-8F5A-1ED59990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8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DDD17B-B6C7-45A3-80F7-E14E5C34E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08FA2F-2399-4516-B7A9-201044C7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FE6C52-06AC-4A3F-A48D-C1EE88E1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70923-E62D-4374-A406-AE6B3311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F63C7-E99C-4AD8-A16F-B02EC3F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3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9FF041-F901-4E36-9D06-F7239592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4593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1EFD8C-6BBA-4C2C-AD9A-6DBDE48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8CFC0E-DCAD-4B46-BD6B-53F95F66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0560-83AF-411C-955C-A92E8FE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25F1284-79AD-425D-998C-78A9D75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9146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ABC23D-4BA0-4258-B96D-A32512D7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DE2C7BC-7230-4929-B53D-0CA20A78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30601"/>
            <a:ext cx="10515600" cy="2559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D48A2-3369-44D2-ABB0-7CC3A20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0B02450-9D1F-4814-9251-C77A37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CB29C4-2F4A-4DF6-B037-A45CD10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84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D991DB-2D66-418F-8463-619CC037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0B2B18-185A-4F9E-9383-0BF0E0F6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A018E8-23FC-4D93-A7C3-18EDE096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396C8F-6A48-4303-8F34-A96664F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8B294A-D639-43DD-93D9-D4BE1FD7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462D41-9F92-4D4E-8A8E-F600A4A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98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32DBD-0C1A-4E79-82F0-7487D244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C9A7-3A43-41DF-9158-B98DD109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4E7547-046C-40DF-9DEF-45987621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6419496-C1F5-44EE-AE37-57B05A8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BD823D-B260-4D34-A4DE-B5E99F02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028FFD-F427-4951-897C-7F4C187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19DC9D-FAE2-4664-8980-A395CCF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48755F5-C85D-47F4-9434-0F4B926F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072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7274E0-8469-4EC7-BD6E-52D6EF17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1821C1-245B-4D76-9F4E-547B3D96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E7B448-3B40-4CBB-B66C-78C73B33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DFB1349-59D4-4CCE-931D-708FDA8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0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052CD38-ABF7-473F-83E9-50663BC3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F13DBD-04AD-477A-B5A8-09D361C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6F32DB-0CCF-4C4E-A747-5C4C913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160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75C6B-B3EB-4F36-9472-2E158E6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736036-E041-4622-A3F9-11E7330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EAE2CF-D9DB-491E-9DF0-B1A7DCCC7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2DD745-5C8E-44B7-AB67-30F1ADA8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760CED-AD2F-4B04-93AF-D1D1EEF7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87F5D-B14F-4B24-9336-90D9548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588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21B9D-F4AF-4BDC-AC58-59403BFF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B6383E3-14CC-4331-9AAA-9D5199A5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34868E-0C57-423F-AC8F-71BB45DF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B62ABD-25B4-4DD0-B35B-80CDAD40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80F92-D4AF-4343-8685-D620E8F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5A2841-35AF-44EC-9F94-B8AF3559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902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3445483-8B80-4625-A19B-E9E5553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6EEA54-721E-4FBC-AA34-6CC7680F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E188F8-DB50-4A6B-8CF3-A655D306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AD15-80EA-494D-99E5-9FD8B529A241}" type="datetimeFigureOut">
              <a:rPr lang="hu-HU" smtClean="0"/>
              <a:t>2022. 06. 13.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AB17EF-1637-46C4-B424-9BD592A46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EDC772-B866-4533-ACBC-40145DC2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9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akis.web.elte.hu/" TargetMode="External"/><Relationship Id="rId2" Type="http://schemas.openxmlformats.org/officeDocument/2006/relationships/hyperlink" Target="mailto:lakis@elte.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twitter.com/biellacoleman/status/1021138393252712449?lang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F8C81-A729-4AEA-BCD4-FB387235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1764410"/>
            <a:ext cx="8859793" cy="2027152"/>
          </a:xfrm>
        </p:spPr>
        <p:txBody>
          <a:bodyPr>
            <a:noAutofit/>
          </a:bodyPr>
          <a:lstStyle/>
          <a:p>
            <a:r>
              <a:rPr lang="hu-HU" sz="4800" dirty="0"/>
              <a:t>Computer </a:t>
            </a:r>
            <a:r>
              <a:rPr lang="hu-HU" sz="4800" dirty="0" err="1"/>
              <a:t>Networks</a:t>
            </a:r>
            <a:endParaRPr lang="hu-HU" sz="48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1D2A3B-67E2-4F8A-B98C-531B42CC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3926850"/>
            <a:ext cx="8859793" cy="279880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Sándor Laki</a:t>
            </a:r>
          </a:p>
          <a:p>
            <a:r>
              <a:rPr lang="hu-HU" dirty="0"/>
              <a:t>ELTE-Ericsson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 </a:t>
            </a:r>
            <a:r>
              <a:rPr lang="hu-HU" dirty="0" err="1"/>
              <a:t>Laboratory</a:t>
            </a:r>
            <a:endParaRPr lang="hu-HU" dirty="0"/>
          </a:p>
          <a:p>
            <a:r>
              <a:rPr lang="hu-HU" sz="2000" i="1" dirty="0"/>
              <a:t>ELTE FI – </a:t>
            </a:r>
            <a:r>
              <a:rPr lang="hu-HU" sz="2000" i="1" dirty="0" err="1"/>
              <a:t>Dep</a:t>
            </a:r>
            <a:r>
              <a:rPr lang="en-US" sz="2000" i="1" dirty="0" err="1"/>
              <a:t>artment</a:t>
            </a:r>
            <a:r>
              <a:rPr lang="hu-HU" sz="2000" i="1" dirty="0"/>
              <a:t> Of </a:t>
            </a:r>
            <a:r>
              <a:rPr lang="hu-HU" sz="2000" i="1" dirty="0" err="1"/>
              <a:t>Information</a:t>
            </a:r>
            <a:r>
              <a:rPr lang="hu-HU" sz="2000" i="1" dirty="0"/>
              <a:t> Systems</a:t>
            </a:r>
          </a:p>
          <a:p>
            <a:r>
              <a:rPr lang="hu-HU" sz="2000" i="1" dirty="0">
                <a:hlinkClick r:id="rId2"/>
              </a:rPr>
              <a:t>lakis@elte.hu</a:t>
            </a:r>
            <a:endParaRPr lang="hu-HU" sz="2000" i="1" dirty="0"/>
          </a:p>
          <a:p>
            <a:r>
              <a:rPr lang="hu-HU" sz="2000" i="1" dirty="0">
                <a:hlinkClick r:id="rId3"/>
              </a:rPr>
              <a:t>http://lakis.web.elte.hu</a:t>
            </a:r>
            <a:endParaRPr lang="hu-HU" sz="2000" i="1" dirty="0"/>
          </a:p>
          <a:p>
            <a:endParaRPr lang="hu-HU" sz="2000" i="1" dirty="0"/>
          </a:p>
          <a:p>
            <a:r>
              <a:rPr lang="hu-HU" sz="2000" i="1" dirty="0" err="1"/>
              <a:t>Based</a:t>
            </a:r>
            <a:r>
              <a:rPr lang="hu-HU" sz="2000" i="1" dirty="0"/>
              <a:t> </a:t>
            </a:r>
            <a:r>
              <a:rPr lang="hu-HU" sz="2000" i="1" dirty="0" err="1"/>
              <a:t>on</a:t>
            </a:r>
            <a:r>
              <a:rPr lang="hu-HU" sz="2000" i="1" dirty="0"/>
              <a:t> </a:t>
            </a:r>
            <a:r>
              <a:rPr lang="hu-HU" sz="2000" i="1" dirty="0" err="1"/>
              <a:t>the</a:t>
            </a:r>
            <a:r>
              <a:rPr lang="hu-HU" sz="2000" i="1" dirty="0"/>
              <a:t> </a:t>
            </a:r>
            <a:r>
              <a:rPr lang="hu-HU" sz="2000" i="1" dirty="0" err="1"/>
              <a:t>slides</a:t>
            </a:r>
            <a:r>
              <a:rPr lang="hu-HU" sz="2000" i="1" dirty="0"/>
              <a:t> of </a:t>
            </a:r>
            <a:r>
              <a:rPr lang="en-US" sz="2000" i="1" dirty="0"/>
              <a:t>Laurent </a:t>
            </a:r>
            <a:r>
              <a:rPr lang="en-US" sz="2000" i="1" dirty="0" err="1"/>
              <a:t>Vanbever</a:t>
            </a:r>
            <a:r>
              <a:rPr lang="hu-HU" sz="2000" i="1" dirty="0"/>
              <a:t>.</a:t>
            </a:r>
            <a:br>
              <a:rPr lang="hu-HU" sz="2000" i="1" dirty="0"/>
            </a:br>
            <a:r>
              <a:rPr lang="hu-HU" sz="2000" i="1" dirty="0" err="1"/>
              <a:t>Further</a:t>
            </a:r>
            <a:r>
              <a:rPr lang="hu-HU" sz="2000" i="1" dirty="0"/>
              <a:t> </a:t>
            </a:r>
            <a:r>
              <a:rPr lang="hu-HU" sz="2000" i="1" dirty="0" err="1"/>
              <a:t>inspiration</a:t>
            </a:r>
            <a:r>
              <a:rPr lang="hu-HU" sz="2000" i="1" dirty="0"/>
              <a:t>: </a:t>
            </a:r>
            <a:r>
              <a:rPr lang="en-US" sz="2000" i="1" dirty="0"/>
              <a:t>Scott </a:t>
            </a:r>
            <a:r>
              <a:rPr lang="en-US" sz="2000" i="1" dirty="0" err="1"/>
              <a:t>Shenker</a:t>
            </a:r>
            <a:r>
              <a:rPr lang="hu-HU" sz="2000" i="1" dirty="0"/>
              <a:t> &amp; </a:t>
            </a:r>
            <a:r>
              <a:rPr lang="en-US" sz="2000" i="1" dirty="0"/>
              <a:t>Jennifer Rexford</a:t>
            </a:r>
            <a:r>
              <a:rPr lang="hu-HU" sz="2000" i="1" dirty="0"/>
              <a:t> &amp; </a:t>
            </a:r>
            <a:r>
              <a:rPr lang="hu-HU" sz="2000" i="1" dirty="0" err="1"/>
              <a:t>Phillipa</a:t>
            </a:r>
            <a:r>
              <a:rPr lang="hu-HU" sz="2000" i="1" dirty="0"/>
              <a:t> </a:t>
            </a:r>
            <a:r>
              <a:rPr lang="hu-HU" sz="2000" i="1" dirty="0" err="1"/>
              <a:t>Gill</a:t>
            </a:r>
            <a:endParaRPr lang="hu-HU" sz="20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112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30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0.14193 0.19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5391 -0.103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-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3104BCD3-D643-4143-A832-1B9A922A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If the queue is persistently overloaded,</a:t>
            </a:r>
            <a:br>
              <a:rPr lang="en-US" sz="4000" dirty="0"/>
            </a:br>
            <a:r>
              <a:rPr lang="en-US" sz="4000" dirty="0"/>
              <a:t>it will eventually drop packets (loss)</a:t>
            </a:r>
            <a:endParaRPr lang="hu-HU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0D6B19-ED3F-4AF3-B70D-19C3D2D9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43" y="2021343"/>
            <a:ext cx="5606513" cy="28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496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Throughput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EDF8DE5-B3AE-48A5-8CED-9414973618D6}"/>
              </a:ext>
            </a:extLst>
          </p:cNvPr>
          <p:cNvSpPr/>
          <p:nvPr/>
        </p:nvSpPr>
        <p:spPr>
          <a:xfrm>
            <a:off x="8610602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throughput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2" name="Picture 4" descr="Image result for speed meter icon">
            <a:extLst>
              <a:ext uri="{FF2B5EF4-FFF2-40B4-BE49-F238E27FC236}">
                <a16:creationId xmlns:a16="http://schemas.microsoft.com/office/drawing/2014/main" id="{94D6C23F-F0A8-49B5-AC3D-5839B29F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2512976"/>
            <a:ext cx="69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7CD4D6A7-E258-4575-9D40-B8CE51A0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74000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CFA7DE6A-2AD7-4D93-BA3D-15E701E63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        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hu-HU" dirty="0" err="1"/>
              <a:t>Average</a:t>
            </a:r>
            <a:r>
              <a:rPr lang="hu-HU" dirty="0"/>
              <a:t> </a:t>
            </a:r>
            <a:r>
              <a:rPr lang="hu-HU" dirty="0" err="1"/>
              <a:t>throughput</a:t>
            </a:r>
            <a:r>
              <a:rPr lang="hu-HU" dirty="0"/>
              <a:t>	=	</a:t>
            </a:r>
            <a:r>
              <a:rPr lang="hu-HU" strike="sngStrike" dirty="0"/>
              <a:t>			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[#</a:t>
            </a:r>
            <a:r>
              <a:rPr lang="hu-HU" dirty="0" err="1"/>
              <a:t>bits</a:t>
            </a:r>
            <a:r>
              <a:rPr lang="hu-HU" dirty="0"/>
              <a:t>/sec]				      </a:t>
            </a:r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[sec]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FD03D628-F0F3-424A-8778-3CE43C58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throughput is the instantaneous rate </a:t>
            </a:r>
            <a:br>
              <a:rPr lang="hu-HU" dirty="0"/>
            </a:br>
            <a:r>
              <a:rPr lang="en-US" dirty="0"/>
              <a:t>at which</a:t>
            </a:r>
            <a:r>
              <a:rPr lang="hu-HU" dirty="0"/>
              <a:t> a </a:t>
            </a:r>
            <a:r>
              <a:rPr lang="hu-HU" dirty="0" err="1"/>
              <a:t>host</a:t>
            </a:r>
            <a:r>
              <a:rPr lang="hu-HU" dirty="0"/>
              <a:t> </a:t>
            </a:r>
            <a:r>
              <a:rPr lang="hu-HU" dirty="0" err="1"/>
              <a:t>receives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48879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266B4DFC-C152-48B8-BFE3-B895A688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hu-HU" dirty="0" err="1"/>
              <a:t>bottleneck</a:t>
            </a:r>
            <a:r>
              <a:rPr lang="hu-HU" dirty="0"/>
              <a:t> link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638E654-D26F-4F07-B31F-2F8C0572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1" y="1809281"/>
            <a:ext cx="4818097" cy="32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94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591F82D-C633-4AB0-8F97-2FFE1B18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en-US" dirty="0"/>
              <a:t>bottleneck link… </a:t>
            </a:r>
            <a:r>
              <a:rPr lang="en-US" dirty="0">
                <a:solidFill>
                  <a:srgbClr val="FF0000"/>
                </a:solidFill>
              </a:rPr>
              <a:t>and the intervening traffic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F86DAA-5776-4BE9-9DE4-F4B8D875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45" y="1864125"/>
            <a:ext cx="5489710" cy="31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67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6CD340-C7DA-494D-B54E-601ABF52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As technology improves, throughput increase &amp;</a:t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>
                <a:solidFill>
                  <a:srgbClr val="FF0000"/>
                </a:solidFill>
              </a:rPr>
              <a:t>delays are getting lower except for propagation</a:t>
            </a:r>
            <a:br>
              <a:rPr lang="en-US" sz="3200" dirty="0"/>
            </a:br>
            <a:r>
              <a:rPr lang="hu-HU" sz="3200" dirty="0"/>
              <a:t>(</a:t>
            </a:r>
            <a:r>
              <a:rPr lang="hu-HU" sz="3200" dirty="0" err="1"/>
              <a:t>speed</a:t>
            </a:r>
            <a:r>
              <a:rPr lang="hu-HU" sz="3200" dirty="0"/>
              <a:t> of </a:t>
            </a:r>
            <a:r>
              <a:rPr lang="hu-HU" sz="3200" dirty="0" err="1"/>
              <a:t>light</a:t>
            </a:r>
            <a:r>
              <a:rPr lang="hu-HU" sz="3200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119A92F-22DF-4D0C-B63E-0BAD71A23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49887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7212A4F-BA34-4170-AF3F-E9CEB79D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8500"/>
            <a:ext cx="10515600" cy="3984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http://wwwnui.akamai.com/gnet/globe/index.html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8D68C83-5653-4FF9-8CFE-38634B68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200" dirty="0" err="1"/>
              <a:t>Because</a:t>
            </a:r>
            <a:r>
              <a:rPr lang="hu-HU" sz="3200" dirty="0"/>
              <a:t> of </a:t>
            </a:r>
            <a:r>
              <a:rPr lang="hu-HU" sz="3200" dirty="0" err="1"/>
              <a:t>propagation</a:t>
            </a:r>
            <a:r>
              <a:rPr lang="hu-HU" sz="3200" dirty="0"/>
              <a:t> </a:t>
            </a:r>
            <a:r>
              <a:rPr lang="hu-HU" sz="3200" dirty="0" err="1"/>
              <a:t>delays</a:t>
            </a:r>
            <a:r>
              <a:rPr lang="hu-HU" sz="3200" dirty="0"/>
              <a:t>,</a:t>
            </a:r>
            <a:br>
              <a:rPr lang="hu-HU" sz="3200" dirty="0"/>
            </a:br>
            <a:r>
              <a:rPr lang="en-US" sz="3200" dirty="0"/>
              <a:t>Content Delivery Networks move content closer to you</a:t>
            </a:r>
            <a:endParaRPr lang="hu-HU" sz="32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CDE6A3B-C1C4-40FF-A97D-97CEF3A2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9" y="1244600"/>
            <a:ext cx="6560609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708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61308C-4622-45A6-8EAB-8646FE89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 of Internet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B1D32B-D091-4AA8-A0E2-8DF6EDCAC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1560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6694758-03FA-44C6-8AAF-9FEBB76E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Phone networks</a:t>
            </a:r>
            <a:r>
              <a:rPr lang="hu-HU" dirty="0"/>
              <a:t> </a:t>
            </a:r>
            <a:r>
              <a:rPr lang="en-US" dirty="0"/>
              <a:t>=</a:t>
            </a:r>
            <a:r>
              <a:rPr lang="hu-HU" dirty="0"/>
              <a:t> </a:t>
            </a:r>
            <a:r>
              <a:rPr lang="en-US" dirty="0"/>
              <a:t>the communication network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fully circuit-switched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People want</a:t>
            </a:r>
            <a:r>
              <a:rPr lang="hu-HU" dirty="0" err="1"/>
              <a:t>ed</a:t>
            </a:r>
            <a:r>
              <a:rPr lang="en-US" dirty="0"/>
              <a:t> to use networks for other things</a:t>
            </a:r>
            <a:endParaRPr lang="hu-HU" dirty="0"/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defense, computers, etc.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circuit-switching does not fit to these new requirements</a:t>
            </a:r>
            <a:r>
              <a:rPr lang="hu-HU" dirty="0"/>
              <a:t>…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inefficient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bursty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loads and not resilient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3620D9E-60C3-44D6-9E43-0B23C22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history starts in the late 50’s</a:t>
            </a:r>
            <a:r>
              <a:rPr lang="hu-HU" dirty="0"/>
              <a:t>…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09CBBCA-0D7C-42C3-AFBD-362ED14A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154" y="1074056"/>
            <a:ext cx="2711112" cy="18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8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F7F57F4-1BE3-4DD5-80EB-B3969DE6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2532" y="1583360"/>
            <a:ext cx="8441267" cy="45936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How can we design a more </a:t>
            </a:r>
            <a:r>
              <a:rPr lang="en-US" dirty="0">
                <a:solidFill>
                  <a:srgbClr val="FF0000"/>
                </a:solidFill>
              </a:rPr>
              <a:t>resilient</a:t>
            </a:r>
            <a:r>
              <a:rPr lang="en-US" dirty="0"/>
              <a:t> network?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led to the invention of packet switching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dirty="0"/>
              <a:t>How can we design a more </a:t>
            </a:r>
            <a:r>
              <a:rPr lang="en-US" dirty="0">
                <a:solidFill>
                  <a:srgbClr val="FF0000"/>
                </a:solidFill>
              </a:rPr>
              <a:t>efficient</a:t>
            </a:r>
            <a:r>
              <a:rPr lang="en-US" dirty="0"/>
              <a:t> network?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…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also led to the invention of packet switching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dirty="0"/>
              <a:t>How can we </a:t>
            </a:r>
            <a:r>
              <a:rPr lang="en-US" dirty="0">
                <a:solidFill>
                  <a:srgbClr val="FF0000"/>
                </a:solidFill>
              </a:rPr>
              <a:t>connect</a:t>
            </a:r>
            <a:r>
              <a:rPr lang="en-US" dirty="0"/>
              <a:t> all these networks </a:t>
            </a:r>
            <a:r>
              <a:rPr lang="en-US" dirty="0">
                <a:solidFill>
                  <a:srgbClr val="FF0000"/>
                </a:solidFill>
              </a:rPr>
              <a:t>together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invention of Internet as we know it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692A314-4895-420C-8D12-E1487938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questions</a:t>
            </a:r>
            <a:endParaRPr lang="hu-HU" dirty="0"/>
          </a:p>
        </p:txBody>
      </p:sp>
      <p:pic>
        <p:nvPicPr>
          <p:cNvPr id="8194" name="Picture 2" descr="Paul Baran presents his work at a RAND Alumni Association breakfast on July 25, 2009">
            <a:extLst>
              <a:ext uri="{FF2B5EF4-FFF2-40B4-BE49-F238E27FC236}">
                <a16:creationId xmlns:a16="http://schemas.microsoft.com/office/drawing/2014/main" id="{938FBC92-4E87-4ACF-9584-C9996CE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1319987"/>
            <a:ext cx="1778963" cy="13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E42C19A-4265-4107-8B2C-9F0A7E91C1B3}"/>
              </a:ext>
            </a:extLst>
          </p:cNvPr>
          <p:cNvSpPr txBox="1"/>
          <p:nvPr/>
        </p:nvSpPr>
        <p:spPr>
          <a:xfrm>
            <a:off x="194979" y="2645314"/>
            <a:ext cx="22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Paul </a:t>
            </a:r>
            <a:r>
              <a:rPr lang="hu-HU" b="1" dirty="0" err="1"/>
              <a:t>Baran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RAND</a:t>
            </a: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5A4CC024-BA59-45E5-820F-56DCE5E0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3291646"/>
            <a:ext cx="1778963" cy="11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BF281A8-A163-4BAE-ACFA-BF32265FE38A}"/>
              </a:ext>
            </a:extLst>
          </p:cNvPr>
          <p:cNvSpPr txBox="1"/>
          <p:nvPr/>
        </p:nvSpPr>
        <p:spPr>
          <a:xfrm>
            <a:off x="194979" y="4394604"/>
            <a:ext cx="222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Leonard Kleinrock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UCLA</a:t>
            </a:r>
          </a:p>
        </p:txBody>
      </p:sp>
      <p:pic>
        <p:nvPicPr>
          <p:cNvPr id="8198" name="Picture 6" descr="Image result for kahn internet darpa">
            <a:extLst>
              <a:ext uri="{FF2B5EF4-FFF2-40B4-BE49-F238E27FC236}">
                <a16:creationId xmlns:a16="http://schemas.microsoft.com/office/drawing/2014/main" id="{57511AFB-EAB9-422A-91F4-79A4BDC2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5127502"/>
            <a:ext cx="1778963" cy="10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9B75B95-D2C0-4EF8-BA00-5AB8F7B68E79}"/>
              </a:ext>
            </a:extLst>
          </p:cNvPr>
          <p:cNvSpPr txBox="1"/>
          <p:nvPr/>
        </p:nvSpPr>
        <p:spPr>
          <a:xfrm>
            <a:off x="194978" y="6181173"/>
            <a:ext cx="290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Vint</a:t>
            </a:r>
            <a:r>
              <a:rPr lang="hu-HU" b="1" dirty="0"/>
              <a:t> </a:t>
            </a:r>
            <a:r>
              <a:rPr lang="hu-HU" b="1" dirty="0" err="1"/>
              <a:t>Cerf</a:t>
            </a:r>
            <a:r>
              <a:rPr lang="hu-HU" b="1" dirty="0"/>
              <a:t> &amp; Bob Kahn</a:t>
            </a:r>
          </a:p>
          <a:p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DARPA</a:t>
            </a:r>
          </a:p>
        </p:txBody>
      </p:sp>
    </p:spTree>
    <p:extLst>
      <p:ext uri="{BB962C8B-B14F-4D97-AF65-F5344CB8AC3E}">
        <p14:creationId xmlns:p14="http://schemas.microsoft.com/office/powerpoint/2010/main" val="422557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567164" y="258913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3361557" y="3761469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3197807" y="3758941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599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16068 -0.15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6419 -0.1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814 L 0.0789 0.17106 C 0.09531 0.19861 0.11992 0.21389 0.14583 0.21389 C 0.17526 0.21389 0.19882 0.19861 0.21523 0.17106 L 0.29427 0.04814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0EFE15D-449B-43E2-8C93-AB611339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</a:t>
            </a:r>
            <a:r>
              <a:rPr lang="hu-HU" b="1" dirty="0"/>
              <a:t>dvanced </a:t>
            </a:r>
            <a:r>
              <a:rPr lang="hu-HU" b="1" dirty="0">
                <a:solidFill>
                  <a:srgbClr val="FF0000"/>
                </a:solidFill>
              </a:rPr>
              <a:t>R</a:t>
            </a:r>
            <a:r>
              <a:rPr lang="hu-HU" b="1" dirty="0"/>
              <a:t>esearch </a:t>
            </a:r>
            <a:r>
              <a:rPr lang="hu-HU" b="1" dirty="0" err="1">
                <a:solidFill>
                  <a:srgbClr val="FF0000"/>
                </a:solidFill>
              </a:rPr>
              <a:t>P</a:t>
            </a:r>
            <a:r>
              <a:rPr lang="hu-HU" b="1" dirty="0" err="1"/>
              <a:t>rojects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A</a:t>
            </a:r>
            <a:r>
              <a:rPr lang="hu-HU" b="1" dirty="0" err="1"/>
              <a:t>gency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NET</a:t>
            </a:r>
            <a:r>
              <a:rPr lang="hu-HU" b="1" dirty="0" err="1"/>
              <a:t>work</a:t>
            </a:r>
            <a:r>
              <a:rPr lang="hu-HU" b="1" dirty="0"/>
              <a:t> (ARPANET)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651815C5-1E32-47F5-BE1A-C6FC56A5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60’s was all about packet switching</a:t>
            </a:r>
            <a:r>
              <a:rPr lang="hu-HU" dirty="0"/>
              <a:t>…</a:t>
            </a:r>
          </a:p>
        </p:txBody>
      </p:sp>
      <p:cxnSp>
        <p:nvCxnSpPr>
          <p:cNvPr id="4" name="Straight Connector 61">
            <a:extLst>
              <a:ext uri="{FF2B5EF4-FFF2-40B4-BE49-F238E27FC236}">
                <a16:creationId xmlns:a16="http://schemas.microsoft.com/office/drawing/2014/main" id="{F275E61D-76DD-402C-A4A5-EF01436ED394}"/>
              </a:ext>
            </a:extLst>
          </p:cNvPr>
          <p:cNvCxnSpPr>
            <a:stCxn id="17" idx="6"/>
            <a:endCxn id="30" idx="2"/>
          </p:cNvCxnSpPr>
          <p:nvPr/>
        </p:nvCxnSpPr>
        <p:spPr>
          <a:xfrm flipV="1">
            <a:off x="6260543" y="5052967"/>
            <a:ext cx="1539181" cy="24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9">
            <a:extLst>
              <a:ext uri="{FF2B5EF4-FFF2-40B4-BE49-F238E27FC236}">
                <a16:creationId xmlns:a16="http://schemas.microsoft.com/office/drawing/2014/main" id="{A381E153-2B8A-406A-A158-D00F30315159}"/>
              </a:ext>
            </a:extLst>
          </p:cNvPr>
          <p:cNvCxnSpPr>
            <a:stCxn id="16" idx="6"/>
            <a:endCxn id="31" idx="2"/>
          </p:cNvCxnSpPr>
          <p:nvPr/>
        </p:nvCxnSpPr>
        <p:spPr>
          <a:xfrm flipV="1">
            <a:off x="6260543" y="3876276"/>
            <a:ext cx="1539181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3">
            <a:extLst>
              <a:ext uri="{FF2B5EF4-FFF2-40B4-BE49-F238E27FC236}">
                <a16:creationId xmlns:a16="http://schemas.microsoft.com/office/drawing/2014/main" id="{F68F05A9-22F2-41F8-98A8-D192A7075476}"/>
              </a:ext>
            </a:extLst>
          </p:cNvPr>
          <p:cNvCxnSpPr>
            <a:stCxn id="31" idx="4"/>
            <a:endCxn id="30" idx="0"/>
          </p:cNvCxnSpPr>
          <p:nvPr/>
        </p:nvCxnSpPr>
        <p:spPr>
          <a:xfrm>
            <a:off x="7859881" y="3956484"/>
            <a:ext cx="0" cy="10162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">
            <a:extLst>
              <a:ext uri="{FF2B5EF4-FFF2-40B4-BE49-F238E27FC236}">
                <a16:creationId xmlns:a16="http://schemas.microsoft.com/office/drawing/2014/main" id="{26011432-028A-45AB-90A5-6DA4996AD957}"/>
              </a:ext>
            </a:extLst>
          </p:cNvPr>
          <p:cNvSpPr/>
          <p:nvPr/>
        </p:nvSpPr>
        <p:spPr>
          <a:xfrm>
            <a:off x="3692656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615D75C0-D349-4E0B-8612-9DB65A93A03B}"/>
              </a:ext>
            </a:extLst>
          </p:cNvPr>
          <p:cNvSpPr/>
          <p:nvPr/>
        </p:nvSpPr>
        <p:spPr>
          <a:xfrm>
            <a:off x="4095714" y="379606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1584C5F2-A0EB-430E-ABC3-AB4085D964B1}"/>
              </a:ext>
            </a:extLst>
          </p:cNvPr>
          <p:cNvSpPr/>
          <p:nvPr/>
        </p:nvSpPr>
        <p:spPr>
          <a:xfrm>
            <a:off x="4925462" y="379606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AEA56BB9-04CB-4B16-A1FF-47B8FFFE62CE}"/>
              </a:ext>
            </a:extLst>
          </p:cNvPr>
          <p:cNvSpPr/>
          <p:nvPr/>
        </p:nvSpPr>
        <p:spPr>
          <a:xfrm>
            <a:off x="4095713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E80BCF47-1702-4990-B947-8E93F2237135}"/>
              </a:ext>
            </a:extLst>
          </p:cNvPr>
          <p:cNvCxnSpPr>
            <a:stCxn id="7" idx="7"/>
            <a:endCxn id="8" idx="3"/>
          </p:cNvCxnSpPr>
          <p:nvPr/>
        </p:nvCxnSpPr>
        <p:spPr>
          <a:xfrm flipV="1">
            <a:off x="3795354" y="3932996"/>
            <a:ext cx="317981" cy="46167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B550-84BD-463D-84D4-83A15A2DFF0F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3795353" y="4508104"/>
            <a:ext cx="317981" cy="48814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F376CB1F-AD83-45A6-B809-621BDE529646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4216030" y="3876278"/>
            <a:ext cx="709433" cy="1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C8805940-D172-47DF-835C-20A68A801D92}"/>
              </a:ext>
            </a:extLst>
          </p:cNvPr>
          <p:cNvCxnSpPr>
            <a:stCxn id="10" idx="0"/>
            <a:endCxn id="8" idx="4"/>
          </p:cNvCxnSpPr>
          <p:nvPr/>
        </p:nvCxnSpPr>
        <p:spPr>
          <a:xfrm flipV="1">
            <a:off x="4155872" y="3956487"/>
            <a:ext cx="1" cy="101626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4">
            <a:extLst>
              <a:ext uri="{FF2B5EF4-FFF2-40B4-BE49-F238E27FC236}">
                <a16:creationId xmlns:a16="http://schemas.microsoft.com/office/drawing/2014/main" id="{35E9AEDE-9D5D-4185-AF58-93217362F16C}"/>
              </a:ext>
            </a:extLst>
          </p:cNvPr>
          <p:cNvSpPr/>
          <p:nvPr/>
        </p:nvSpPr>
        <p:spPr>
          <a:xfrm>
            <a:off x="4925462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7C0E16F6-0611-4C3A-82EE-373D64C364AF}"/>
              </a:ext>
            </a:extLst>
          </p:cNvPr>
          <p:cNvSpPr/>
          <p:nvPr/>
        </p:nvSpPr>
        <p:spPr>
          <a:xfrm>
            <a:off x="6140227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63EAD341-0434-43C7-A318-36FF0EC79032}"/>
              </a:ext>
            </a:extLst>
          </p:cNvPr>
          <p:cNvSpPr/>
          <p:nvPr/>
        </p:nvSpPr>
        <p:spPr>
          <a:xfrm>
            <a:off x="6140227" y="497516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D2C10F20-3084-456F-9837-47A95F77192B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flipV="1">
            <a:off x="5045779" y="3876277"/>
            <a:ext cx="1094449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id="{FADB8770-47AC-4C52-B30D-A5E8383154B7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4216030" y="5052966"/>
            <a:ext cx="70943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1283F9FB-3B12-4F2B-BC8D-502AF80EE158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>
            <a:off x="5045779" y="5052966"/>
            <a:ext cx="1094449" cy="24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ABA0F618-F838-48E2-BD85-F40B6468AE10}"/>
              </a:ext>
            </a:extLst>
          </p:cNvPr>
          <p:cNvCxnSpPr>
            <a:stCxn id="17" idx="0"/>
            <a:endCxn id="16" idx="4"/>
          </p:cNvCxnSpPr>
          <p:nvPr/>
        </p:nvCxnSpPr>
        <p:spPr>
          <a:xfrm flipV="1">
            <a:off x="6200385" y="3956485"/>
            <a:ext cx="0" cy="10186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39">
            <a:extLst>
              <a:ext uri="{FF2B5EF4-FFF2-40B4-BE49-F238E27FC236}">
                <a16:creationId xmlns:a16="http://schemas.microsoft.com/office/drawing/2014/main" id="{5C9C29D2-100B-48CE-B82E-2EC99F4D6A54}"/>
              </a:ext>
            </a:extLst>
          </p:cNvPr>
          <p:cNvSpPr/>
          <p:nvPr/>
        </p:nvSpPr>
        <p:spPr>
          <a:xfrm>
            <a:off x="4925461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41">
            <a:extLst>
              <a:ext uri="{FF2B5EF4-FFF2-40B4-BE49-F238E27FC236}">
                <a16:creationId xmlns:a16="http://schemas.microsoft.com/office/drawing/2014/main" id="{31216AF2-1A74-4A5A-8EF2-02A2D0465C1D}"/>
              </a:ext>
            </a:extLst>
          </p:cNvPr>
          <p:cNvCxnSpPr>
            <a:stCxn id="9" idx="4"/>
            <a:endCxn id="22" idx="0"/>
          </p:cNvCxnSpPr>
          <p:nvPr/>
        </p:nvCxnSpPr>
        <p:spPr>
          <a:xfrm flipH="1">
            <a:off x="4985621" y="3956488"/>
            <a:ext cx="1" cy="42792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F7A52656-935C-4C1D-8C4E-51B7B9D548F5}"/>
              </a:ext>
            </a:extLst>
          </p:cNvPr>
          <p:cNvCxnSpPr>
            <a:stCxn id="22" idx="4"/>
            <a:endCxn id="15" idx="0"/>
          </p:cNvCxnSpPr>
          <p:nvPr/>
        </p:nvCxnSpPr>
        <p:spPr>
          <a:xfrm>
            <a:off x="4985621" y="4544832"/>
            <a:ext cx="1" cy="4279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8">
            <a:extLst>
              <a:ext uri="{FF2B5EF4-FFF2-40B4-BE49-F238E27FC236}">
                <a16:creationId xmlns:a16="http://schemas.microsoft.com/office/drawing/2014/main" id="{1CE97E54-E3CB-4C72-A179-6BFFC76F442F}"/>
              </a:ext>
            </a:extLst>
          </p:cNvPr>
          <p:cNvSpPr/>
          <p:nvPr/>
        </p:nvSpPr>
        <p:spPr>
          <a:xfrm>
            <a:off x="5532844" y="377257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1AD1FA21-8896-492E-99DE-02B110EE22BD}"/>
              </a:ext>
            </a:extLst>
          </p:cNvPr>
          <p:cNvCxnSpPr>
            <a:stCxn id="8" idx="5"/>
            <a:endCxn id="15" idx="1"/>
          </p:cNvCxnSpPr>
          <p:nvPr/>
        </p:nvCxnSpPr>
        <p:spPr>
          <a:xfrm>
            <a:off x="4198410" y="3932994"/>
            <a:ext cx="744672" cy="10632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>
            <a:extLst>
              <a:ext uri="{FF2B5EF4-FFF2-40B4-BE49-F238E27FC236}">
                <a16:creationId xmlns:a16="http://schemas.microsoft.com/office/drawing/2014/main" id="{94FBBB15-0BF3-41C4-BC50-10FA4EF20251}"/>
              </a:ext>
            </a:extLst>
          </p:cNvPr>
          <p:cNvSpPr/>
          <p:nvPr/>
        </p:nvSpPr>
        <p:spPr>
          <a:xfrm>
            <a:off x="4498771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id="{CDDAAA59-507D-4211-B0C3-E5A62C8D0366}"/>
              </a:ext>
            </a:extLst>
          </p:cNvPr>
          <p:cNvSpPr/>
          <p:nvPr/>
        </p:nvSpPr>
        <p:spPr>
          <a:xfrm>
            <a:off x="6969975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54">
            <a:extLst>
              <a:ext uri="{FF2B5EF4-FFF2-40B4-BE49-F238E27FC236}">
                <a16:creationId xmlns:a16="http://schemas.microsoft.com/office/drawing/2014/main" id="{928D54B2-7BAE-4243-9B79-29C8DE120027}"/>
              </a:ext>
            </a:extLst>
          </p:cNvPr>
          <p:cNvSpPr/>
          <p:nvPr/>
        </p:nvSpPr>
        <p:spPr>
          <a:xfrm>
            <a:off x="6969975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55">
            <a:extLst>
              <a:ext uri="{FF2B5EF4-FFF2-40B4-BE49-F238E27FC236}">
                <a16:creationId xmlns:a16="http://schemas.microsoft.com/office/drawing/2014/main" id="{C28525C1-3FA2-43F9-A9C2-BDC11E307BE8}"/>
              </a:ext>
            </a:extLst>
          </p:cNvPr>
          <p:cNvSpPr/>
          <p:nvPr/>
        </p:nvSpPr>
        <p:spPr>
          <a:xfrm>
            <a:off x="7799723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id="{617D6168-D537-441B-BA30-A189CFCFD262}"/>
              </a:ext>
            </a:extLst>
          </p:cNvPr>
          <p:cNvSpPr/>
          <p:nvPr/>
        </p:nvSpPr>
        <p:spPr>
          <a:xfrm>
            <a:off x="7799723" y="379606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57">
            <a:extLst>
              <a:ext uri="{FF2B5EF4-FFF2-40B4-BE49-F238E27FC236}">
                <a16:creationId xmlns:a16="http://schemas.microsoft.com/office/drawing/2014/main" id="{37F590F5-7732-4A2E-9674-4CD6C3FC5EE6}"/>
              </a:ext>
            </a:extLst>
          </p:cNvPr>
          <p:cNvSpPr/>
          <p:nvPr/>
        </p:nvSpPr>
        <p:spPr>
          <a:xfrm>
            <a:off x="7791990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99912E4D-9C02-48E8-9D4A-8F6E932BDA91}"/>
              </a:ext>
            </a:extLst>
          </p:cNvPr>
          <p:cNvSpPr txBox="1"/>
          <p:nvPr/>
        </p:nvSpPr>
        <p:spPr>
          <a:xfrm>
            <a:off x="3267571" y="431288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UCSB</a:t>
            </a:r>
            <a:endParaRPr lang="hu-HU" sz="1200" b="1" dirty="0"/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B5917AB7-4C5A-4252-BED7-28B6F55A8C2B}"/>
              </a:ext>
            </a:extLst>
          </p:cNvPr>
          <p:cNvSpPr txBox="1"/>
          <p:nvPr/>
        </p:nvSpPr>
        <p:spPr>
          <a:xfrm>
            <a:off x="3973635" y="351877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SRI</a:t>
            </a:r>
            <a:endParaRPr lang="hu-HU" sz="1200" b="1" dirty="0"/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6EE36AF3-A382-4119-87F4-4510A0CA813C}"/>
              </a:ext>
            </a:extLst>
          </p:cNvPr>
          <p:cNvSpPr txBox="1"/>
          <p:nvPr/>
        </p:nvSpPr>
        <p:spPr>
          <a:xfrm>
            <a:off x="3912921" y="513879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UCLA</a:t>
            </a:r>
            <a:endParaRPr lang="hu-HU" sz="1200" b="1" dirty="0"/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A79CA646-C0ED-4773-BF68-1FBE46C9F72E}"/>
              </a:ext>
            </a:extLst>
          </p:cNvPr>
          <p:cNvSpPr/>
          <p:nvPr/>
        </p:nvSpPr>
        <p:spPr>
          <a:xfrm>
            <a:off x="4761159" y="3506821"/>
            <a:ext cx="609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="1"/>
              <a:t>UTAH</a:t>
            </a:r>
            <a:endParaRPr lang="hu-HU" sz="1200" b="1"/>
          </a:p>
        </p:txBody>
      </p:sp>
      <p:sp>
        <p:nvSpPr>
          <p:cNvPr id="37" name="TextBox 79">
            <a:extLst>
              <a:ext uri="{FF2B5EF4-FFF2-40B4-BE49-F238E27FC236}">
                <a16:creationId xmlns:a16="http://schemas.microsoft.com/office/drawing/2014/main" id="{C9EF8AA3-5A46-48E5-A7E4-03F01C1B9F80}"/>
              </a:ext>
            </a:extLst>
          </p:cNvPr>
          <p:cNvSpPr txBox="1"/>
          <p:nvPr/>
        </p:nvSpPr>
        <p:spPr>
          <a:xfrm>
            <a:off x="4127827" y="4324658"/>
            <a:ext cx="590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STAN</a:t>
            </a:r>
            <a:endParaRPr lang="hu-HU" sz="1200" b="1"/>
          </a:p>
        </p:txBody>
      </p:sp>
      <p:sp>
        <p:nvSpPr>
          <p:cNvPr id="38" name="TextBox 80">
            <a:extLst>
              <a:ext uri="{FF2B5EF4-FFF2-40B4-BE49-F238E27FC236}">
                <a16:creationId xmlns:a16="http://schemas.microsoft.com/office/drawing/2014/main" id="{1C77760F-F923-4E17-82FD-37D4F7285589}"/>
              </a:ext>
            </a:extLst>
          </p:cNvPr>
          <p:cNvSpPr txBox="1"/>
          <p:nvPr/>
        </p:nvSpPr>
        <p:spPr>
          <a:xfrm>
            <a:off x="5027736" y="4320345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SCD</a:t>
            </a:r>
            <a:endParaRPr lang="hu-HU" sz="1200" b="1"/>
          </a:p>
        </p:txBody>
      </p:sp>
      <p:sp>
        <p:nvSpPr>
          <p:cNvPr id="39" name="TextBox 81">
            <a:extLst>
              <a:ext uri="{FF2B5EF4-FFF2-40B4-BE49-F238E27FC236}">
                <a16:creationId xmlns:a16="http://schemas.microsoft.com/office/drawing/2014/main" id="{5236B66E-83D6-43E5-AAD4-384847FC7A80}"/>
              </a:ext>
            </a:extLst>
          </p:cNvPr>
          <p:cNvSpPr txBox="1"/>
          <p:nvPr/>
        </p:nvSpPr>
        <p:spPr>
          <a:xfrm>
            <a:off x="4768830" y="5138793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RAND</a:t>
            </a:r>
            <a:endParaRPr lang="hu-HU" sz="1200" b="1"/>
          </a:p>
        </p:txBody>
      </p:sp>
      <p:sp>
        <p:nvSpPr>
          <p:cNvPr id="40" name="TextBox 82">
            <a:extLst>
              <a:ext uri="{FF2B5EF4-FFF2-40B4-BE49-F238E27FC236}">
                <a16:creationId xmlns:a16="http://schemas.microsoft.com/office/drawing/2014/main" id="{99E466C9-D78A-43E2-AC3A-67D66728B928}"/>
              </a:ext>
            </a:extLst>
          </p:cNvPr>
          <p:cNvSpPr txBox="1"/>
          <p:nvPr/>
        </p:nvSpPr>
        <p:spPr>
          <a:xfrm>
            <a:off x="6026384" y="511974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BBN</a:t>
            </a:r>
            <a:endParaRPr lang="hu-HU" sz="1200" b="1"/>
          </a:p>
        </p:txBody>
      </p:sp>
      <p:sp>
        <p:nvSpPr>
          <p:cNvPr id="41" name="TextBox 83">
            <a:extLst>
              <a:ext uri="{FF2B5EF4-FFF2-40B4-BE49-F238E27FC236}">
                <a16:creationId xmlns:a16="http://schemas.microsoft.com/office/drawing/2014/main" id="{FB40A200-EBD0-493A-84A3-D60DB08F4EC8}"/>
              </a:ext>
            </a:extLst>
          </p:cNvPr>
          <p:cNvSpPr txBox="1"/>
          <p:nvPr/>
        </p:nvSpPr>
        <p:spPr>
          <a:xfrm>
            <a:off x="5291117" y="3516649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ILLINOIS</a:t>
            </a:r>
            <a:endParaRPr lang="hu-HU" sz="1200" b="1"/>
          </a:p>
        </p:txBody>
      </p:sp>
      <p:sp>
        <p:nvSpPr>
          <p:cNvPr id="42" name="TextBox 84">
            <a:extLst>
              <a:ext uri="{FF2B5EF4-FFF2-40B4-BE49-F238E27FC236}">
                <a16:creationId xmlns:a16="http://schemas.microsoft.com/office/drawing/2014/main" id="{81DAAE00-3348-4E2C-87EC-A612FA2948D2}"/>
              </a:ext>
            </a:extLst>
          </p:cNvPr>
          <p:cNvSpPr txBox="1"/>
          <p:nvPr/>
        </p:nvSpPr>
        <p:spPr>
          <a:xfrm>
            <a:off x="5996975" y="350933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MIT</a:t>
            </a:r>
            <a:endParaRPr lang="hu-HU" sz="1200" b="1"/>
          </a:p>
        </p:txBody>
      </p:sp>
      <p:sp>
        <p:nvSpPr>
          <p:cNvPr id="43" name="TextBox 85">
            <a:extLst>
              <a:ext uri="{FF2B5EF4-FFF2-40B4-BE49-F238E27FC236}">
                <a16:creationId xmlns:a16="http://schemas.microsoft.com/office/drawing/2014/main" id="{00DDC122-9E7F-4B69-B6B5-61909694E246}"/>
              </a:ext>
            </a:extLst>
          </p:cNvPr>
          <p:cNvSpPr txBox="1"/>
          <p:nvPr/>
        </p:nvSpPr>
        <p:spPr>
          <a:xfrm>
            <a:off x="6813647" y="3500435"/>
            <a:ext cx="835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LINCOLN</a:t>
            </a:r>
            <a:endParaRPr lang="hu-HU" sz="1200" b="1"/>
          </a:p>
        </p:txBody>
      </p:sp>
      <p:sp>
        <p:nvSpPr>
          <p:cNvPr id="44" name="TextBox 86">
            <a:extLst>
              <a:ext uri="{FF2B5EF4-FFF2-40B4-BE49-F238E27FC236}">
                <a16:creationId xmlns:a16="http://schemas.microsoft.com/office/drawing/2014/main" id="{F2270D28-67BC-45B8-9CA8-73F8218DB6CB}"/>
              </a:ext>
            </a:extLst>
          </p:cNvPr>
          <p:cNvSpPr txBox="1"/>
          <p:nvPr/>
        </p:nvSpPr>
        <p:spPr>
          <a:xfrm>
            <a:off x="6682754" y="5138793"/>
            <a:ext cx="95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HARVARD</a:t>
            </a:r>
            <a:endParaRPr lang="hu-HU" sz="1200" b="1"/>
          </a:p>
        </p:txBody>
      </p:sp>
      <p:sp>
        <p:nvSpPr>
          <p:cNvPr id="45" name="TextBox 87">
            <a:extLst>
              <a:ext uri="{FF2B5EF4-FFF2-40B4-BE49-F238E27FC236}">
                <a16:creationId xmlns:a16="http://schemas.microsoft.com/office/drawing/2014/main" id="{DE43FA85-7701-4E9E-8207-FFD90E4415F3}"/>
              </a:ext>
            </a:extLst>
          </p:cNvPr>
          <p:cNvSpPr txBox="1"/>
          <p:nvPr/>
        </p:nvSpPr>
        <p:spPr>
          <a:xfrm>
            <a:off x="7877694" y="5118159"/>
            <a:ext cx="116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BURROUGHS</a:t>
            </a:r>
            <a:endParaRPr lang="hu-HU" sz="1200" b="1"/>
          </a:p>
        </p:txBody>
      </p:sp>
      <p:sp>
        <p:nvSpPr>
          <p:cNvPr id="46" name="TextBox 88">
            <a:extLst>
              <a:ext uri="{FF2B5EF4-FFF2-40B4-BE49-F238E27FC236}">
                <a16:creationId xmlns:a16="http://schemas.microsoft.com/office/drawing/2014/main" id="{AFA209E4-1B2D-4ABA-A49B-1A931698E336}"/>
              </a:ext>
            </a:extLst>
          </p:cNvPr>
          <p:cNvSpPr txBox="1"/>
          <p:nvPr/>
        </p:nvSpPr>
        <p:spPr>
          <a:xfrm>
            <a:off x="7894874" y="4302248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CRAN</a:t>
            </a:r>
            <a:endParaRPr lang="hu-HU" sz="1200" b="1"/>
          </a:p>
        </p:txBody>
      </p:sp>
      <p:sp>
        <p:nvSpPr>
          <p:cNvPr id="47" name="TextBox 89">
            <a:extLst>
              <a:ext uri="{FF2B5EF4-FFF2-40B4-BE49-F238E27FC236}">
                <a16:creationId xmlns:a16="http://schemas.microsoft.com/office/drawing/2014/main" id="{FE739D80-A004-4FBE-9FD9-9386069E1C9A}"/>
              </a:ext>
            </a:extLst>
          </p:cNvPr>
          <p:cNvSpPr txBox="1"/>
          <p:nvPr/>
        </p:nvSpPr>
        <p:spPr>
          <a:xfrm>
            <a:off x="7877694" y="3566547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CASE</a:t>
            </a:r>
            <a:endParaRPr lang="hu-HU" sz="1200" b="1"/>
          </a:p>
        </p:txBody>
      </p:sp>
      <p:sp>
        <p:nvSpPr>
          <p:cNvPr id="48" name="Rectangle 90">
            <a:extLst>
              <a:ext uri="{FF2B5EF4-FFF2-40B4-BE49-F238E27FC236}">
                <a16:creationId xmlns:a16="http://schemas.microsoft.com/office/drawing/2014/main" id="{E5EC2309-DC03-4BB7-A31D-061F4F21D804}"/>
              </a:ext>
            </a:extLst>
          </p:cNvPr>
          <p:cNvSpPr/>
          <p:nvPr/>
        </p:nvSpPr>
        <p:spPr>
          <a:xfrm>
            <a:off x="9162630" y="2475823"/>
            <a:ext cx="302937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1969 december</a:t>
            </a:r>
          </a:p>
        </p:txBody>
      </p:sp>
      <p:sp>
        <p:nvSpPr>
          <p:cNvPr id="49" name="Rectangle 91">
            <a:extLst>
              <a:ext uri="{FF2B5EF4-FFF2-40B4-BE49-F238E27FC236}">
                <a16:creationId xmlns:a16="http://schemas.microsoft.com/office/drawing/2014/main" id="{BE704FB4-D135-45E8-9FBE-4099BF6625F6}"/>
              </a:ext>
            </a:extLst>
          </p:cNvPr>
          <p:cNvSpPr/>
          <p:nvPr/>
        </p:nvSpPr>
        <p:spPr>
          <a:xfrm>
            <a:off x="9162630" y="3103072"/>
            <a:ext cx="302937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hu-HU" b="1" dirty="0"/>
              <a:t>1970 </a:t>
            </a:r>
            <a:r>
              <a:rPr lang="en-US" b="1" dirty="0" err="1"/>
              <a:t>july</a:t>
            </a:r>
            <a:endParaRPr lang="hu-HU" b="1" dirty="0"/>
          </a:p>
        </p:txBody>
      </p:sp>
      <p:sp>
        <p:nvSpPr>
          <p:cNvPr id="50" name="Rectangle 92">
            <a:extLst>
              <a:ext uri="{FF2B5EF4-FFF2-40B4-BE49-F238E27FC236}">
                <a16:creationId xmlns:a16="http://schemas.microsoft.com/office/drawing/2014/main" id="{90E1B32D-9024-4819-B9BF-8406F44DF3CF}"/>
              </a:ext>
            </a:extLst>
          </p:cNvPr>
          <p:cNvSpPr/>
          <p:nvPr/>
        </p:nvSpPr>
        <p:spPr>
          <a:xfrm>
            <a:off x="9162630" y="3730321"/>
            <a:ext cx="3029370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1971 </a:t>
            </a:r>
            <a:r>
              <a:rPr lang="en-US" b="1" dirty="0">
                <a:solidFill>
                  <a:schemeClr val="bg2"/>
                </a:solidFill>
              </a:rPr>
              <a:t>march</a:t>
            </a:r>
            <a:endParaRPr lang="hu-HU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61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0" y="2213810"/>
            <a:ext cx="5390000" cy="3336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46960" y="1780309"/>
            <a:ext cx="1271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April </a:t>
            </a:r>
            <a:r>
              <a:rPr lang="hu-HU" sz="2000" b="1" dirty="0"/>
              <a:t>1972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89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98" y="2327017"/>
            <a:ext cx="5212003" cy="375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6961" y="1830411"/>
            <a:ext cx="199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September </a:t>
            </a:r>
            <a:r>
              <a:rPr lang="hu-HU" sz="2000" b="1" dirty="0"/>
              <a:t>1972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76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5187574C-10ED-4F67-A412-8E4067B6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A010E70A-B01F-41F5-95E4-7626D175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73" y="1319988"/>
            <a:ext cx="7084541" cy="45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66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B7FD13A-BEE1-4E40-99B4-4A2D88AE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29. Oct.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1969	</a:t>
            </a: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Leonard Kleinrock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UCLA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trie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log in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			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Stanford computer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  <a:r>
              <a:rPr lang="hu-HU" u="sng" dirty="0">
                <a:solidFill>
                  <a:schemeClr val="accent1">
                    <a:lumMod val="75000"/>
                  </a:schemeClr>
                </a:solidFill>
              </a:rPr>
              <a:t>UCLA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		</a:t>
            </a:r>
            <a:r>
              <a:rPr lang="hu-HU" u="sng" dirty="0">
                <a:solidFill>
                  <a:srgbClr val="C00000"/>
                </a:solidFill>
              </a:rPr>
              <a:t>Stanford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9FB846-6BCD-4280-AAD5-CA36B7F1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message over the Internet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9515A83-E816-46AF-B213-6E88F1239091}"/>
              </a:ext>
            </a:extLst>
          </p:cNvPr>
          <p:cNvSpPr txBox="1"/>
          <p:nvPr/>
        </p:nvSpPr>
        <p:spPr>
          <a:xfrm>
            <a:off x="3714044" y="2980267"/>
            <a:ext cx="5249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L…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L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O…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O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G.</a:t>
            </a:r>
            <a:endParaRPr lang="hu-HU" sz="2800" dirty="0"/>
          </a:p>
          <a:p>
            <a:pPr algn="ctr"/>
            <a:r>
              <a:rPr lang="hu-HU" sz="2800" b="1" dirty="0">
                <a:solidFill>
                  <a:srgbClr val="FF0000"/>
                </a:solidFill>
              </a:rPr>
              <a:t>… </a:t>
            </a:r>
            <a:r>
              <a:rPr lang="en-US" sz="2800" b="1" dirty="0">
                <a:solidFill>
                  <a:srgbClr val="FF0000"/>
                </a:solidFill>
              </a:rPr>
              <a:t>and the system </a:t>
            </a:r>
            <a:r>
              <a:rPr lang="en-US" sz="2800" b="1" dirty="0" err="1">
                <a:solidFill>
                  <a:srgbClr val="FF0000"/>
                </a:solidFill>
              </a:rPr>
              <a:t>crashe</a:t>
            </a:r>
            <a:r>
              <a:rPr lang="hu-HU" sz="2800" b="1" dirty="0">
                <a:solidFill>
                  <a:srgbClr val="FF0000"/>
                </a:solidFill>
              </a:rPr>
              <a:t>d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hu-HU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587520-E3F5-43EA-84C5-4EF671FAE207}"/>
              </a:ext>
            </a:extLst>
          </p:cNvPr>
          <p:cNvSpPr txBox="1"/>
          <p:nvPr/>
        </p:nvSpPr>
        <p:spPr>
          <a:xfrm>
            <a:off x="79022" y="6519697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http://ftp.cs.ucla.edu/csd/first_words.html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D95A18E-9B47-413A-8540-7E777653D230}"/>
              </a:ext>
            </a:extLst>
          </p:cNvPr>
          <p:cNvSpPr txBox="1"/>
          <p:nvPr/>
        </p:nvSpPr>
        <p:spPr>
          <a:xfrm>
            <a:off x="8782755" y="256580"/>
            <a:ext cx="2223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: </a:t>
            </a:r>
            <a:r>
              <a:rPr lang="hu-HU" sz="4000" b="1" dirty="0">
                <a:solidFill>
                  <a:srgbClr val="FF0000"/>
                </a:solidFill>
              </a:rPr>
              <a:t>„LO”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1971		</a:t>
            </a:r>
            <a:r>
              <a:rPr lang="hu-HU" b="1" dirty="0"/>
              <a:t>Network </a:t>
            </a:r>
            <a:r>
              <a:rPr lang="hu-HU" b="1" dirty="0" err="1"/>
              <a:t>Control</a:t>
            </a:r>
            <a:r>
              <a:rPr lang="hu-HU" b="1" dirty="0"/>
              <a:t> Program (NCP)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Predecessor of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TCP/IP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1972		</a:t>
            </a:r>
            <a:r>
              <a:rPr lang="hu-HU" b="1" dirty="0"/>
              <a:t>Email </a:t>
            </a:r>
            <a:r>
              <a:rPr lang="en-US" b="1" dirty="0"/>
              <a:t>and</a:t>
            </a:r>
            <a:r>
              <a:rPr lang="hu-HU" b="1" dirty="0"/>
              <a:t> Telnet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1973		</a:t>
            </a:r>
            <a:r>
              <a:rPr lang="hu-HU" b="1" dirty="0"/>
              <a:t>Ethernet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1974		</a:t>
            </a:r>
            <a:r>
              <a:rPr lang="hu-HU" b="1" dirty="0"/>
              <a:t>TCP/IP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Paper of V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int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Cerf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Bob Kahn 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70’s about </a:t>
            </a:r>
            <a:r>
              <a:rPr lang="hu-HU" dirty="0"/>
              <a:t>Ethernet, TCP/IP </a:t>
            </a:r>
            <a:r>
              <a:rPr lang="en-US" dirty="0"/>
              <a:t>and</a:t>
            </a:r>
            <a:r>
              <a:rPr lang="hu-HU" dirty="0"/>
              <a:t> email…</a:t>
            </a:r>
          </a:p>
        </p:txBody>
      </p:sp>
    </p:spTree>
    <p:extLst>
      <p:ext uri="{BB962C8B-B14F-4D97-AF65-F5344CB8AC3E}">
        <p14:creationId xmlns:p14="http://schemas.microsoft.com/office/powerpoint/2010/main" val="35710574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1983		</a:t>
            </a:r>
            <a:r>
              <a:rPr lang="hu-HU" b="1" dirty="0"/>
              <a:t>NCP</a:t>
            </a:r>
            <a:r>
              <a:rPr lang="en-US" b="1" dirty="0"/>
              <a:t> to </a:t>
            </a:r>
            <a:r>
              <a:rPr lang="hu-HU" b="1" dirty="0"/>
              <a:t>TCP/IP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b="1" dirty="0" err="1"/>
              <a:t>Domain</a:t>
            </a:r>
            <a:r>
              <a:rPr lang="hu-HU" b="1" dirty="0"/>
              <a:t> </a:t>
            </a:r>
            <a:r>
              <a:rPr lang="hu-HU" b="1" dirty="0" err="1"/>
              <a:t>Name</a:t>
            </a:r>
            <a:r>
              <a:rPr lang="hu-HU" b="1" dirty="0"/>
              <a:t> Service (DNS)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1985		</a:t>
            </a:r>
            <a:r>
              <a:rPr lang="hu-HU" b="1" dirty="0" err="1"/>
              <a:t>NSFNet</a:t>
            </a:r>
            <a:r>
              <a:rPr lang="hu-HU" b="1" dirty="0"/>
              <a:t> (TCP/IP)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198x		</a:t>
            </a:r>
            <a:r>
              <a:rPr lang="en-US" b="1" dirty="0"/>
              <a:t>First</a:t>
            </a:r>
            <a:r>
              <a:rPr lang="en-US" dirty="0"/>
              <a:t> </a:t>
            </a:r>
            <a:r>
              <a:rPr lang="hu-HU" b="1" dirty="0"/>
              <a:t>Internet </a:t>
            </a:r>
            <a:r>
              <a:rPr lang="en-US" b="1" dirty="0"/>
              <a:t>crashes caused by congestion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1986		</a:t>
            </a:r>
            <a:r>
              <a:rPr lang="hu-HU" b="1" dirty="0"/>
              <a:t>Van Jacobson </a:t>
            </a:r>
            <a:r>
              <a:rPr lang="en-US" b="1" dirty="0"/>
              <a:t>saves the Internet</a:t>
            </a:r>
            <a:endParaRPr lang="hu-HU" b="1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congestion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control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80’s when </a:t>
            </a:r>
            <a:r>
              <a:rPr lang="hu-HU" dirty="0"/>
              <a:t>TCP/IP</a:t>
            </a:r>
            <a:r>
              <a:rPr lang="en-US" dirty="0"/>
              <a:t> went mainstream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061582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22B6AD-3496-4C9B-A236-B4FC25B64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37CE4B3-1891-4AA6-8078-29673D22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B90DB4A7-08E3-41E1-A126-07A513FD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5999"/>
            <a:ext cx="12192000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7C07222-9ABD-47D9-8FE1-2DFF8383E93C}"/>
              </a:ext>
            </a:extLst>
          </p:cNvPr>
          <p:cNvSpPr txBox="1"/>
          <p:nvPr/>
        </p:nvSpPr>
        <p:spPr>
          <a:xfrm>
            <a:off x="8171543" y="5997612"/>
            <a:ext cx="38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</a:rPr>
              <a:t>Van Jacobson</a:t>
            </a:r>
          </a:p>
        </p:txBody>
      </p:sp>
    </p:spTree>
    <p:extLst>
      <p:ext uri="{BB962C8B-B14F-4D97-AF65-F5344CB8AC3E}">
        <p14:creationId xmlns:p14="http://schemas.microsoft.com/office/powerpoint/2010/main" val="11720846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1989		</a:t>
            </a:r>
            <a:r>
              <a:rPr lang="hu-HU" b="1" dirty="0"/>
              <a:t>ARPANET </a:t>
            </a:r>
            <a:r>
              <a:rPr lang="en-US" b="1" dirty="0"/>
              <a:t>closed</a:t>
            </a:r>
            <a:endParaRPr lang="hu-HU" b="1" dirty="0"/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en-US" b="1" dirty="0"/>
              <a:t>Birth of the</a:t>
            </a:r>
            <a:r>
              <a:rPr lang="hu-HU" b="1" dirty="0"/>
              <a:t> WEB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Tim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Berners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Lee (CERN)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1993		</a:t>
            </a:r>
            <a:r>
              <a:rPr lang="en-US" b="1" dirty="0"/>
              <a:t>First search engine</a:t>
            </a:r>
            <a:r>
              <a:rPr lang="hu-HU" b="1" dirty="0"/>
              <a:t> (</a:t>
            </a:r>
            <a:r>
              <a:rPr lang="hu-HU" b="1" dirty="0" err="1"/>
              <a:t>Excite</a:t>
            </a:r>
            <a:r>
              <a:rPr lang="hu-HU" b="1" dirty="0"/>
              <a:t>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1995		</a:t>
            </a:r>
            <a:r>
              <a:rPr lang="hu-HU" b="1" dirty="0" err="1"/>
              <a:t>NSFNet</a:t>
            </a:r>
            <a:r>
              <a:rPr lang="hu-HU" b="1" dirty="0"/>
              <a:t> </a:t>
            </a:r>
            <a:r>
              <a:rPr lang="en-US" b="1" dirty="0"/>
              <a:t>closed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1998		</a:t>
            </a:r>
            <a:r>
              <a:rPr lang="en-US" b="1" dirty="0"/>
              <a:t>Google reinvents searching</a:t>
            </a:r>
            <a:endParaRPr lang="hu-HU" b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90</a:t>
            </a:r>
            <a:r>
              <a:rPr lang="en-US" dirty="0"/>
              <a:t>’s</a:t>
            </a:r>
            <a:r>
              <a:rPr lang="hu-HU" dirty="0"/>
              <a:t> –</a:t>
            </a:r>
            <a:r>
              <a:rPr lang="en-US" dirty="0"/>
              <a:t> the Internet going commercial</a:t>
            </a:r>
            <a:r>
              <a:rPr lang="hu-HU" dirty="0"/>
              <a:t>…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573187C7-AB10-4AED-9D35-A99BFA75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10" y="1583360"/>
            <a:ext cx="2230891" cy="14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2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1998		</a:t>
            </a:r>
            <a:r>
              <a:rPr lang="hu-HU" b="1" dirty="0"/>
              <a:t>IPv6 </a:t>
            </a:r>
            <a:r>
              <a:rPr lang="hu-HU" b="1" dirty="0" err="1"/>
              <a:t>standardization</a:t>
            </a:r>
            <a:endParaRPr lang="hu-HU" b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dirty="0"/>
              <a:t>2004		</a:t>
            </a:r>
            <a:r>
              <a:rPr lang="hu-HU" b="1" dirty="0"/>
              <a:t>Facebook </a:t>
            </a:r>
            <a:r>
              <a:rPr lang="hu-HU" b="1" dirty="0" err="1"/>
              <a:t>goes</a:t>
            </a:r>
            <a:r>
              <a:rPr lang="hu-HU" b="1" dirty="0"/>
              <a:t> online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2006		</a:t>
            </a:r>
            <a:r>
              <a:rPr lang="hu-HU" b="1" dirty="0"/>
              <a:t>Google </a:t>
            </a:r>
            <a:r>
              <a:rPr lang="hu-HU" b="1" dirty="0" err="1"/>
              <a:t>buys</a:t>
            </a:r>
            <a:r>
              <a:rPr lang="hu-HU" b="1" dirty="0"/>
              <a:t> YouTube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2007		</a:t>
            </a:r>
            <a:r>
              <a:rPr lang="hu-HU" b="1" dirty="0" err="1"/>
              <a:t>Netflix</a:t>
            </a:r>
            <a:r>
              <a:rPr lang="hu-HU" b="1" dirty="0"/>
              <a:t> </a:t>
            </a:r>
            <a:r>
              <a:rPr lang="hu-HU" b="1" dirty="0" err="1"/>
              <a:t>strats</a:t>
            </a:r>
            <a:r>
              <a:rPr lang="hu-HU" b="1" dirty="0"/>
              <a:t> streaming videos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dirty="0"/>
              <a:t>2007</a:t>
            </a:r>
            <a:r>
              <a:rPr lang="hu-HU" b="1" dirty="0"/>
              <a:t>		</a:t>
            </a:r>
            <a:r>
              <a:rPr lang="hu-HU" b="1" dirty="0" err="1"/>
              <a:t>First</a:t>
            </a:r>
            <a:r>
              <a:rPr lang="hu-HU" b="1" dirty="0"/>
              <a:t> iPhone </a:t>
            </a:r>
            <a:r>
              <a:rPr lang="hu-HU" b="1" dirty="0" err="1"/>
              <a:t>with</a:t>
            </a:r>
            <a:r>
              <a:rPr lang="hu-HU" b="1" dirty="0"/>
              <a:t> mobile Internet </a:t>
            </a:r>
            <a:r>
              <a:rPr lang="hu-HU" b="1" dirty="0" err="1"/>
              <a:t>access</a:t>
            </a:r>
            <a:endParaRPr lang="hu-HU" b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The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millenium</a:t>
            </a:r>
            <a:r>
              <a:rPr lang="hu-HU" dirty="0"/>
              <a:t> </a:t>
            </a:r>
            <a:r>
              <a:rPr lang="hu-HU" dirty="0" err="1"/>
              <a:t>bringing</a:t>
            </a:r>
            <a:r>
              <a:rPr lang="hu-HU" dirty="0"/>
              <a:t> Web 2.0</a:t>
            </a:r>
          </a:p>
        </p:txBody>
      </p:sp>
    </p:spTree>
    <p:extLst>
      <p:ext uri="{BB962C8B-B14F-4D97-AF65-F5344CB8AC3E}">
        <p14:creationId xmlns:p14="http://schemas.microsoft.com/office/powerpoint/2010/main" val="23541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15CF905-B485-42DC-A067-B30F81C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tolerancia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2CBB611-DCBA-428A-A6E2-F9198EC20CE7}"/>
              </a:ext>
            </a:extLst>
          </p:cNvPr>
          <p:cNvSpPr/>
          <p:nvPr/>
        </p:nvSpPr>
        <p:spPr>
          <a:xfrm>
            <a:off x="2483926" y="312945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FB952A85-1F37-47DA-80DB-462BDF224201}"/>
              </a:ext>
            </a:extLst>
          </p:cNvPr>
          <p:cNvSpPr/>
          <p:nvPr/>
        </p:nvSpPr>
        <p:spPr>
          <a:xfrm>
            <a:off x="4090536" y="435054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320AB23-5A5F-4FE6-AF38-19791D545117}"/>
              </a:ext>
            </a:extLst>
          </p:cNvPr>
          <p:cNvSpPr/>
          <p:nvPr/>
        </p:nvSpPr>
        <p:spPr>
          <a:xfrm>
            <a:off x="5645870" y="527349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F180AB32-2E83-4FD1-A00D-6C528CE889D2}"/>
              </a:ext>
            </a:extLst>
          </p:cNvPr>
          <p:cNvSpPr/>
          <p:nvPr/>
        </p:nvSpPr>
        <p:spPr>
          <a:xfrm>
            <a:off x="5725517" y="2697649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FE580F0-CAFE-4E35-85D1-8AA0DBE2B1DD}"/>
              </a:ext>
            </a:extLst>
          </p:cNvPr>
          <p:cNvSpPr/>
          <p:nvPr/>
        </p:nvSpPr>
        <p:spPr>
          <a:xfrm>
            <a:off x="8235245" y="4051000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2EA947E-8E3D-45BE-B7B1-8AD78D69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" y="1948194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4FEB8CE-BE33-4D34-B0EC-6CE0C435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" y="4165885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604F0F36-EC67-497C-911E-BF63A033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3" y="56879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B5E99A8-91C3-489C-9CAE-D9E9FF89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97" y="382167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57D0E9A5-D8D7-45D1-BF0D-6569B22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90" y="523620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E3076909-F96D-4D55-82BE-105545F634AF}"/>
              </a:ext>
            </a:extLst>
          </p:cNvPr>
          <p:cNvCxnSpPr/>
          <p:nvPr/>
        </p:nvCxnSpPr>
        <p:spPr>
          <a:xfrm>
            <a:off x="1115189" y="2224721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9E892AA-D1DB-41C7-A401-46D1BCDE566B}"/>
              </a:ext>
            </a:extLst>
          </p:cNvPr>
          <p:cNvCxnSpPr/>
          <p:nvPr/>
        </p:nvCxnSpPr>
        <p:spPr>
          <a:xfrm flipV="1">
            <a:off x="1163755" y="3485566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371E044-F1EE-4E6B-9865-7EFCCFF9F982}"/>
              </a:ext>
            </a:extLst>
          </p:cNvPr>
          <p:cNvCxnSpPr/>
          <p:nvPr/>
        </p:nvCxnSpPr>
        <p:spPr>
          <a:xfrm flipV="1">
            <a:off x="3231249" y="4650090"/>
            <a:ext cx="1153952" cy="1107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BBD0E97-533F-4E4F-906B-334642F98CC7}"/>
              </a:ext>
            </a:extLst>
          </p:cNvPr>
          <p:cNvCxnSpPr/>
          <p:nvPr/>
        </p:nvCxnSpPr>
        <p:spPr>
          <a:xfrm flipH="1">
            <a:off x="8690122" y="4006329"/>
            <a:ext cx="1422364" cy="344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0CC5A67B-7AED-4CA7-8BD6-D6689D3FA59D}"/>
              </a:ext>
            </a:extLst>
          </p:cNvPr>
          <p:cNvCxnSpPr/>
          <p:nvPr/>
        </p:nvCxnSpPr>
        <p:spPr>
          <a:xfrm flipH="1" flipV="1">
            <a:off x="8605727" y="4460905"/>
            <a:ext cx="1597952" cy="927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71D962D-30BA-4F84-BFE2-2D56EEDA8AC3}"/>
              </a:ext>
            </a:extLst>
          </p:cNvPr>
          <p:cNvCxnSpPr/>
          <p:nvPr/>
        </p:nvCxnSpPr>
        <p:spPr>
          <a:xfrm flipV="1">
            <a:off x="2854408" y="2982776"/>
            <a:ext cx="3237762" cy="46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C647E63-35CF-4CF0-B598-89AEE010298B}"/>
              </a:ext>
            </a:extLst>
          </p:cNvPr>
          <p:cNvCxnSpPr/>
          <p:nvPr/>
        </p:nvCxnSpPr>
        <p:spPr>
          <a:xfrm>
            <a:off x="2947902" y="3520867"/>
            <a:ext cx="1513116" cy="1112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F161AF33-F945-458D-9BD8-730EA2A0BDE2}"/>
              </a:ext>
            </a:extLst>
          </p:cNvPr>
          <p:cNvCxnSpPr/>
          <p:nvPr/>
        </p:nvCxnSpPr>
        <p:spPr>
          <a:xfrm>
            <a:off x="4593628" y="4734370"/>
            <a:ext cx="1481029" cy="871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CFDE2E59-D5CB-4AE3-9599-F44D34D65722}"/>
              </a:ext>
            </a:extLst>
          </p:cNvPr>
          <p:cNvCxnSpPr/>
          <p:nvPr/>
        </p:nvCxnSpPr>
        <p:spPr>
          <a:xfrm>
            <a:off x="6140882" y="2997194"/>
            <a:ext cx="2389943" cy="1353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9278C61-6A6C-46B9-BDEA-E9313240C6B4}"/>
              </a:ext>
            </a:extLst>
          </p:cNvPr>
          <p:cNvCxnSpPr/>
          <p:nvPr/>
        </p:nvCxnSpPr>
        <p:spPr>
          <a:xfrm flipV="1">
            <a:off x="6168150" y="4460905"/>
            <a:ext cx="2317824" cy="11446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72226933-CBF8-4C1B-9733-194A5D2340E9}"/>
              </a:ext>
            </a:extLst>
          </p:cNvPr>
          <p:cNvSpPr/>
          <p:nvPr/>
        </p:nvSpPr>
        <p:spPr>
          <a:xfrm>
            <a:off x="1256232" y="2213361"/>
            <a:ext cx="8742347" cy="2099081"/>
          </a:xfrm>
          <a:custGeom>
            <a:avLst/>
            <a:gdLst>
              <a:gd name="connsiteX0" fmla="*/ 0 w 8742347"/>
              <a:gd name="connsiteY0" fmla="*/ 0 h 2099081"/>
              <a:gd name="connsiteX1" fmla="*/ 1102407 w 8742347"/>
              <a:gd name="connsiteY1" fmla="*/ 743484 h 2099081"/>
              <a:gd name="connsiteX2" fmla="*/ 1914258 w 8742347"/>
              <a:gd name="connsiteY2" fmla="*/ 1076770 h 2099081"/>
              <a:gd name="connsiteX3" fmla="*/ 4358355 w 8742347"/>
              <a:gd name="connsiteY3" fmla="*/ 709301 h 2099081"/>
              <a:gd name="connsiteX4" fmla="*/ 5888052 w 8742347"/>
              <a:gd name="connsiteY4" fmla="*/ 1085316 h 2099081"/>
              <a:gd name="connsiteX5" fmla="*/ 7289562 w 8742347"/>
              <a:gd name="connsiteY5" fmla="*/ 2042445 h 2099081"/>
              <a:gd name="connsiteX6" fmla="*/ 8742347 w 8742347"/>
              <a:gd name="connsiteY6" fmla="*/ 1905712 h 209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2347" h="2099081">
                <a:moveTo>
                  <a:pt x="0" y="0"/>
                </a:moveTo>
                <a:cubicBezTo>
                  <a:pt x="391682" y="282011"/>
                  <a:pt x="783364" y="564022"/>
                  <a:pt x="1102407" y="743484"/>
                </a:cubicBezTo>
                <a:cubicBezTo>
                  <a:pt x="1421450" y="922946"/>
                  <a:pt x="1371600" y="1082467"/>
                  <a:pt x="1914258" y="1076770"/>
                </a:cubicBezTo>
                <a:cubicBezTo>
                  <a:pt x="2456916" y="1071073"/>
                  <a:pt x="3696056" y="707877"/>
                  <a:pt x="4358355" y="709301"/>
                </a:cubicBezTo>
                <a:cubicBezTo>
                  <a:pt x="5020654" y="710725"/>
                  <a:pt x="5399517" y="863125"/>
                  <a:pt x="5888052" y="1085316"/>
                </a:cubicBezTo>
                <a:cubicBezTo>
                  <a:pt x="6376587" y="1307507"/>
                  <a:pt x="6813846" y="1905712"/>
                  <a:pt x="7289562" y="2042445"/>
                </a:cubicBezTo>
                <a:cubicBezTo>
                  <a:pt x="7765278" y="2179178"/>
                  <a:pt x="8253812" y="2042445"/>
                  <a:pt x="8742347" y="190571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5" name="Tilos tábla 34">
            <a:extLst>
              <a:ext uri="{FF2B5EF4-FFF2-40B4-BE49-F238E27FC236}">
                <a16:creationId xmlns:a16="http://schemas.microsoft.com/office/drawing/2014/main" id="{C19F6CEB-78D7-4527-8773-79FFC11C4C3A}"/>
              </a:ext>
            </a:extLst>
          </p:cNvPr>
          <p:cNvSpPr/>
          <p:nvPr/>
        </p:nvSpPr>
        <p:spPr>
          <a:xfrm>
            <a:off x="5630152" y="2376812"/>
            <a:ext cx="849160" cy="80709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4CED256-9096-4EC5-B0B4-02D65607985B}"/>
              </a:ext>
            </a:extLst>
          </p:cNvPr>
          <p:cNvSpPr txBox="1"/>
          <p:nvPr/>
        </p:nvSpPr>
        <p:spPr>
          <a:xfrm>
            <a:off x="5138810" y="2059563"/>
            <a:ext cx="18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Meghibásodás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D2BF444-9467-429A-B87E-746321551205}"/>
              </a:ext>
            </a:extLst>
          </p:cNvPr>
          <p:cNvSpPr txBox="1"/>
          <p:nvPr/>
        </p:nvSpPr>
        <p:spPr>
          <a:xfrm>
            <a:off x="7663613" y="3083382"/>
            <a:ext cx="216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A csomagtovábbítási útvonal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B2B743B5-FC19-4C65-A862-51D7A6CF372E}"/>
              </a:ext>
            </a:extLst>
          </p:cNvPr>
          <p:cNvSpPr/>
          <p:nvPr/>
        </p:nvSpPr>
        <p:spPr>
          <a:xfrm>
            <a:off x="1119499" y="2384277"/>
            <a:ext cx="8827806" cy="3343995"/>
          </a:xfrm>
          <a:custGeom>
            <a:avLst/>
            <a:gdLst>
              <a:gd name="connsiteX0" fmla="*/ 0 w 8827806"/>
              <a:gd name="connsiteY0" fmla="*/ 0 h 3343995"/>
              <a:gd name="connsiteX1" fmla="*/ 1384419 w 8827806"/>
              <a:gd name="connsiteY1" fmla="*/ 1016949 h 3343995"/>
              <a:gd name="connsiteX2" fmla="*/ 3785787 w 8827806"/>
              <a:gd name="connsiteY2" fmla="*/ 2683379 h 3343995"/>
              <a:gd name="connsiteX3" fmla="*/ 4725824 w 8827806"/>
              <a:gd name="connsiteY3" fmla="*/ 3341405 h 3343995"/>
              <a:gd name="connsiteX4" fmla="*/ 6161518 w 8827806"/>
              <a:gd name="connsiteY4" fmla="*/ 2879932 h 3343995"/>
              <a:gd name="connsiteX5" fmla="*/ 7409204 w 8827806"/>
              <a:gd name="connsiteY5" fmla="*/ 2085173 h 3343995"/>
              <a:gd name="connsiteX6" fmla="*/ 8827806 w 8827806"/>
              <a:gd name="connsiteY6" fmla="*/ 1529697 h 3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806" h="3343995">
                <a:moveTo>
                  <a:pt x="0" y="0"/>
                </a:moveTo>
                <a:cubicBezTo>
                  <a:pt x="376727" y="284859"/>
                  <a:pt x="753455" y="569719"/>
                  <a:pt x="1384419" y="1016949"/>
                </a:cubicBezTo>
                <a:cubicBezTo>
                  <a:pt x="2015383" y="1464179"/>
                  <a:pt x="3785787" y="2683379"/>
                  <a:pt x="3785787" y="2683379"/>
                </a:cubicBezTo>
                <a:cubicBezTo>
                  <a:pt x="4342688" y="3070788"/>
                  <a:pt x="4329869" y="3308646"/>
                  <a:pt x="4725824" y="3341405"/>
                </a:cubicBezTo>
                <a:cubicBezTo>
                  <a:pt x="5121779" y="3374164"/>
                  <a:pt x="5714288" y="3089304"/>
                  <a:pt x="6161518" y="2879932"/>
                </a:cubicBezTo>
                <a:cubicBezTo>
                  <a:pt x="6608748" y="2670560"/>
                  <a:pt x="6964823" y="2310212"/>
                  <a:pt x="7409204" y="2085173"/>
                </a:cubicBezTo>
                <a:cubicBezTo>
                  <a:pt x="7853585" y="1860134"/>
                  <a:pt x="8340695" y="1694915"/>
                  <a:pt x="8827806" y="152969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46A945B1-C08F-496D-9229-1F55D22CC30F}"/>
              </a:ext>
            </a:extLst>
          </p:cNvPr>
          <p:cNvSpPr txBox="1"/>
          <p:nvPr/>
        </p:nvSpPr>
        <p:spPr>
          <a:xfrm>
            <a:off x="6630587" y="5513678"/>
            <a:ext cx="25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A hiba észlelése után az S1 </a:t>
            </a:r>
            <a:r>
              <a:rPr lang="hu-HU" b="1" dirty="0" err="1">
                <a:solidFill>
                  <a:srgbClr val="FF0000"/>
                </a:solidFill>
              </a:rPr>
              <a:t>switch</a:t>
            </a:r>
            <a:r>
              <a:rPr lang="hu-HU" b="1" dirty="0">
                <a:solidFill>
                  <a:srgbClr val="FF0000"/>
                </a:solidFill>
              </a:rPr>
              <a:t> meghatározza az új útvonalat a cél felé.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9753A40-58B7-47E4-9C55-749D4191993D}"/>
              </a:ext>
            </a:extLst>
          </p:cNvPr>
          <p:cNvSpPr txBox="1"/>
          <p:nvPr/>
        </p:nvSpPr>
        <p:spPr>
          <a:xfrm>
            <a:off x="2463512" y="2809104"/>
            <a:ext cx="849160" cy="37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16074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u-HU" dirty="0"/>
              <a:t>2009		</a:t>
            </a:r>
            <a:r>
              <a:rPr lang="hu-HU" b="1" dirty="0"/>
              <a:t>Mining of </a:t>
            </a:r>
            <a:r>
              <a:rPr lang="hu-HU" b="1" dirty="0" err="1"/>
              <a:t>the</a:t>
            </a:r>
            <a:r>
              <a:rPr lang="hu-HU" b="1" dirty="0"/>
              <a:t>  </a:t>
            </a:r>
            <a:r>
              <a:rPr lang="hu-HU" b="1" dirty="0" err="1"/>
              <a:t>Bitcoin</a:t>
            </a:r>
            <a:r>
              <a:rPr lang="hu-HU" b="1" dirty="0"/>
              <a:t> </a:t>
            </a:r>
            <a:r>
              <a:rPr lang="hu-HU" b="1" dirty="0" err="1"/>
              <a:t>genesis</a:t>
            </a:r>
            <a:r>
              <a:rPr lang="hu-HU" b="1" dirty="0"/>
              <a:t> </a:t>
            </a:r>
            <a:r>
              <a:rPr lang="hu-HU" b="1" dirty="0" err="1"/>
              <a:t>block</a:t>
            </a:r>
            <a:endParaRPr lang="hu-HU" b="1" dirty="0"/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/>
                </a:solidFill>
              </a:rPr>
              <a:t>		</a:t>
            </a:r>
            <a:r>
              <a:rPr lang="hu-HU" b="1" dirty="0" err="1">
                <a:solidFill>
                  <a:schemeClr val="tx1"/>
                </a:solidFill>
              </a:rPr>
              <a:t>Fast</a:t>
            </a:r>
            <a:r>
              <a:rPr lang="hu-HU" b="1" dirty="0">
                <a:solidFill>
                  <a:schemeClr val="tx1"/>
                </a:solidFill>
              </a:rPr>
              <a:t> mobile Internet </a:t>
            </a:r>
            <a:r>
              <a:rPr lang="hu-HU" b="1" dirty="0" err="1">
                <a:solidFill>
                  <a:schemeClr val="tx1"/>
                </a:solidFill>
              </a:rPr>
              <a:t>access</a:t>
            </a:r>
            <a:r>
              <a:rPr lang="hu-HU" b="1" dirty="0">
                <a:solidFill>
                  <a:schemeClr val="tx1"/>
                </a:solidFill>
              </a:rPr>
              <a:t>: 4G/LTE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/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/>
                </a:solidFill>
              </a:rPr>
              <a:t>		</a:t>
            </a:r>
            <a:r>
              <a:rPr lang="hu-HU" b="1" dirty="0" err="1">
                <a:solidFill>
                  <a:schemeClr val="tx1"/>
                </a:solidFill>
              </a:rPr>
              <a:t>IoT</a:t>
            </a:r>
            <a:r>
              <a:rPr lang="hu-HU" b="1" dirty="0">
                <a:solidFill>
                  <a:schemeClr val="tx1"/>
                </a:solidFill>
              </a:rPr>
              <a:t> boom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Internet of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Everything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2018		</a:t>
            </a:r>
            <a:r>
              <a:rPr lang="hu-HU" b="1" dirty="0" err="1"/>
              <a:t>Only</a:t>
            </a:r>
            <a:r>
              <a:rPr lang="hu-HU" b="1" dirty="0"/>
              <a:t> 26% of Alexa Top 1000 </a:t>
            </a:r>
            <a:r>
              <a:rPr lang="hu-HU" b="1" dirty="0" err="1"/>
              <a:t>sites</a:t>
            </a:r>
            <a:r>
              <a:rPr lang="hu-HU" b="1" dirty="0"/>
              <a:t> </a:t>
            </a:r>
            <a:r>
              <a:rPr lang="hu-HU" b="1" dirty="0" err="1"/>
              <a:t>reachable</a:t>
            </a:r>
            <a:r>
              <a:rPr lang="hu-HU" b="1" dirty="0"/>
              <a:t> </a:t>
            </a:r>
            <a:br>
              <a:rPr lang="hu-HU" b="1" dirty="0"/>
            </a:br>
            <a:r>
              <a:rPr lang="hu-HU" b="1" dirty="0"/>
              <a:t>		over IPv6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Soon</a:t>
            </a:r>
            <a:r>
              <a:rPr lang="hu-HU" dirty="0"/>
              <a:t>?		</a:t>
            </a:r>
            <a:r>
              <a:rPr lang="hu-HU" b="1" dirty="0" err="1">
                <a:solidFill>
                  <a:schemeClr val="tx1"/>
                </a:solidFill>
              </a:rPr>
              <a:t>Encrypted</a:t>
            </a:r>
            <a:r>
              <a:rPr lang="hu-HU" b="1" dirty="0">
                <a:solidFill>
                  <a:schemeClr val="tx1"/>
                </a:solidFill>
              </a:rPr>
              <a:t> </a:t>
            </a:r>
            <a:r>
              <a:rPr lang="hu-HU" b="1" dirty="0" err="1">
                <a:solidFill>
                  <a:schemeClr val="tx1"/>
                </a:solidFill>
              </a:rPr>
              <a:t>transport</a:t>
            </a:r>
            <a:r>
              <a:rPr lang="hu-HU" b="1" dirty="0">
                <a:solidFill>
                  <a:schemeClr val="tx1"/>
                </a:solidFill>
              </a:rPr>
              <a:t> </a:t>
            </a:r>
            <a:r>
              <a:rPr lang="hu-HU" b="1" dirty="0" err="1">
                <a:solidFill>
                  <a:schemeClr val="tx1"/>
                </a:solidFill>
              </a:rPr>
              <a:t>protocols</a:t>
            </a:r>
            <a:endParaRPr lang="hu-HU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example</a:t>
            </a:r>
            <a:r>
              <a:rPr lang="hu-HU" dirty="0"/>
              <a:t> QUIC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/>
                </a:solidFill>
              </a:rPr>
              <a:t>		Ultra-</a:t>
            </a:r>
            <a:r>
              <a:rPr lang="hu-HU" b="1" dirty="0" err="1">
                <a:solidFill>
                  <a:schemeClr val="tx1"/>
                </a:solidFill>
              </a:rPr>
              <a:t>fast</a:t>
            </a:r>
            <a:r>
              <a:rPr lang="hu-HU" b="1" dirty="0">
                <a:solidFill>
                  <a:schemeClr val="tx1"/>
                </a:solidFill>
              </a:rPr>
              <a:t> mobile </a:t>
            </a:r>
            <a:r>
              <a:rPr lang="hu-HU" b="1" dirty="0" err="1">
                <a:solidFill>
                  <a:schemeClr val="tx1"/>
                </a:solidFill>
              </a:rPr>
              <a:t>access</a:t>
            </a:r>
            <a:r>
              <a:rPr lang="hu-HU" b="1" dirty="0">
                <a:solidFill>
                  <a:schemeClr val="tx1"/>
                </a:solidFill>
              </a:rPr>
              <a:t> – 5G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Fast</a:t>
            </a:r>
            <a:r>
              <a:rPr lang="hu-HU" dirty="0"/>
              <a:t> Internet </a:t>
            </a:r>
            <a:r>
              <a:rPr lang="hu-HU" dirty="0" err="1"/>
              <a:t>access</a:t>
            </a:r>
            <a:r>
              <a:rPr lang="hu-HU" dirty="0"/>
              <a:t> </a:t>
            </a:r>
            <a:r>
              <a:rPr lang="hu-HU" dirty="0" err="1"/>
              <a:t>everywhere</a:t>
            </a:r>
            <a:r>
              <a:rPr lang="hu-HU" dirty="0"/>
              <a:t>,</a:t>
            </a:r>
            <a:br>
              <a:rPr lang="hu-HU" dirty="0"/>
            </a:br>
            <a:r>
              <a:rPr lang="en-US" dirty="0"/>
              <a:t>every device needs an Internet connection</a:t>
            </a:r>
            <a:endParaRPr lang="hu-HU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F74D1549-DDB5-4497-AD39-75D85FB553EE}"/>
              </a:ext>
            </a:extLst>
          </p:cNvPr>
          <p:cNvCxnSpPr>
            <a:cxnSpLocks/>
          </p:cNvCxnSpPr>
          <p:nvPr/>
        </p:nvCxnSpPr>
        <p:spPr>
          <a:xfrm>
            <a:off x="2933700" y="1955800"/>
            <a:ext cx="0" cy="2146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602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A8AD4C4-C96F-4BCA-88DC-08F55BE83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668" y="1609118"/>
            <a:ext cx="10515600" cy="45936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endParaRPr lang="hu-HU" sz="2400" dirty="0">
              <a:hlinkClick r:id="rId2"/>
            </a:endParaRPr>
          </a:p>
          <a:p>
            <a:pPr marL="0" indent="0" algn="ctr">
              <a:buNone/>
            </a:pPr>
            <a:r>
              <a:rPr lang="hu-HU" sz="2400" dirty="0">
                <a:hlinkClick r:id="rId2"/>
              </a:rPr>
              <a:t>https://twitter.com/biellacoleman/status/1021138393252712449?lang=en</a:t>
            </a:r>
            <a:endParaRPr lang="hu-HU" sz="2400" dirty="0"/>
          </a:p>
          <a:p>
            <a:pPr algn="ctr"/>
            <a:endParaRPr lang="hu-HU" sz="2400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A6B8512-0780-4AC8-95F1-B6BE452E8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Standardization</a:t>
            </a:r>
            <a:r>
              <a:rPr lang="hu-HU" dirty="0"/>
              <a:t> of Internet </a:t>
            </a:r>
            <a:r>
              <a:rPr lang="hu-HU" dirty="0" err="1"/>
              <a:t>protcols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D21F0A05-08A9-4F14-8278-40F2BE26967F}"/>
              </a:ext>
            </a:extLst>
          </p:cNvPr>
          <p:cNvSpPr txBox="1"/>
          <p:nvPr/>
        </p:nvSpPr>
        <p:spPr>
          <a:xfrm>
            <a:off x="1004552" y="3747011"/>
            <a:ext cx="10182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dirty="0" err="1"/>
              <a:t>They</a:t>
            </a:r>
            <a:r>
              <a:rPr lang="hu-HU" sz="2800" dirty="0"/>
              <a:t> </a:t>
            </a:r>
            <a:r>
              <a:rPr lang="hu-HU" sz="2800" dirty="0" err="1"/>
              <a:t>uses</a:t>
            </a:r>
            <a:r>
              <a:rPr lang="hu-HU" sz="2800" dirty="0"/>
              <a:t> </a:t>
            </a:r>
            <a:r>
              <a:rPr lang="hu-HU" sz="2800" dirty="0" err="1"/>
              <a:t>collective</a:t>
            </a:r>
            <a:r>
              <a:rPr lang="hu-HU" sz="2800" dirty="0"/>
              <a:t> </a:t>
            </a:r>
            <a:r>
              <a:rPr lang="hu-HU" sz="2800" dirty="0" err="1"/>
              <a:t>humming</a:t>
            </a:r>
            <a:r>
              <a:rPr lang="hu-HU" sz="2800" dirty="0"/>
              <a:t> </a:t>
            </a:r>
            <a:r>
              <a:rPr lang="hu-HU" sz="2800" dirty="0" err="1"/>
              <a:t>to</a:t>
            </a:r>
            <a:r>
              <a:rPr lang="hu-HU" sz="2800" dirty="0"/>
              <a:t> </a:t>
            </a:r>
            <a:r>
              <a:rPr lang="hu-HU" sz="2800" dirty="0" err="1"/>
              <a:t>get</a:t>
            </a:r>
            <a:r>
              <a:rPr lang="hu-HU" sz="2800" dirty="0"/>
              <a:t> </a:t>
            </a:r>
            <a:r>
              <a:rPr lang="hu-HU" sz="2800" dirty="0" err="1"/>
              <a:t>consesus</a:t>
            </a:r>
            <a:r>
              <a:rPr lang="hu-HU" sz="2800" dirty="0"/>
              <a:t> </a:t>
            </a:r>
            <a:r>
              <a:rPr lang="hu-HU" sz="2800" dirty="0" err="1"/>
              <a:t>for</a:t>
            </a:r>
            <a:r>
              <a:rPr lang="hu-HU" sz="2800" dirty="0"/>
              <a:t> </a:t>
            </a:r>
            <a:r>
              <a:rPr lang="hu-HU" sz="2800" dirty="0" err="1"/>
              <a:t>technical</a:t>
            </a:r>
            <a:r>
              <a:rPr lang="hu-HU" sz="2800" dirty="0"/>
              <a:t> </a:t>
            </a:r>
            <a:r>
              <a:rPr lang="hu-HU" sz="2800" dirty="0" err="1"/>
              <a:t>discussions</a:t>
            </a:r>
            <a:r>
              <a:rPr lang="hu-HU" sz="2800" dirty="0"/>
              <a:t>…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389EAA0-59A8-44A0-BCA4-51EC35975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47" y="1405883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395D98DB-F7DA-499F-A949-660104A38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054" y="1609118"/>
            <a:ext cx="1918952" cy="13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6432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AACC1-4207-4108-8061-A7A8B2D6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4307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6734FD-F24C-40DF-A86D-F99B259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5" y="1583360"/>
            <a:ext cx="11271182" cy="4593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b="1" dirty="0"/>
              <a:t>Előnyök</a:t>
            </a:r>
            <a:r>
              <a:rPr lang="hu-HU" dirty="0"/>
              <a:t>					</a:t>
            </a:r>
            <a:r>
              <a:rPr lang="hu-HU" sz="3200" b="1" dirty="0"/>
              <a:t>Hátrányok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Hatékony erőforrásgazdálkodás		Kiszámíthatatlan teljesítmény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Egyszerű megvalósítás			Szükséges puffer-kezelés és torlódás- 							vezérlés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Hibatolerancia</a:t>
            </a:r>
          </a:p>
          <a:p>
            <a:pPr marL="0" indent="0">
              <a:buNone/>
            </a:pPr>
            <a:r>
              <a:rPr lang="hu-HU" dirty="0"/>
              <a:t>		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CF49D82-4772-47E7-B6C3-AC5B4837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Érvek ellenérvek</a:t>
            </a:r>
          </a:p>
        </p:txBody>
      </p:sp>
    </p:spTree>
    <p:extLst>
      <p:ext uri="{BB962C8B-B14F-4D97-AF65-F5344CB8AC3E}">
        <p14:creationId xmlns:p14="http://schemas.microsoft.com/office/powerpoint/2010/main" val="3944088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8ACC25-51A6-4D1D-B315-F3FC3A11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Az Internet csomagkapcsolt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2BE1A9-2369-4EB0-9B1F-3A8AC12A8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Rugalmasság és hatékonyság</a:t>
            </a:r>
          </a:p>
        </p:txBody>
      </p:sp>
    </p:spTree>
    <p:extLst>
      <p:ext uri="{BB962C8B-B14F-4D97-AF65-F5344CB8AC3E}">
        <p14:creationId xmlns:p14="http://schemas.microsoft.com/office/powerpoint/2010/main" val="422753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Hogyan szervezzük a hálózatot?</a:t>
            </a:r>
          </a:p>
        </p:txBody>
      </p:sp>
    </p:spTree>
    <p:extLst>
      <p:ext uri="{BB962C8B-B14F-4D97-AF65-F5344CB8AC3E}">
        <p14:creationId xmlns:p14="http://schemas.microsoft.com/office/powerpoint/2010/main" val="47483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FC6E293-DF7C-4B6B-90E5-3F107051CBCF}"/>
              </a:ext>
            </a:extLst>
          </p:cNvPr>
          <p:cNvSpPr txBox="1"/>
          <p:nvPr/>
        </p:nvSpPr>
        <p:spPr>
          <a:xfrm>
            <a:off x="8304387" y="2940766"/>
            <a:ext cx="37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Internet szolgáltatók</a:t>
            </a:r>
          </a:p>
          <a:p>
            <a:r>
              <a:rPr lang="hu-HU" b="1" dirty="0">
                <a:solidFill>
                  <a:srgbClr val="FF0000"/>
                </a:solidFill>
              </a:rPr>
              <a:t>Internet Service </a:t>
            </a:r>
            <a:r>
              <a:rPr lang="hu-HU" b="1" dirty="0" err="1">
                <a:solidFill>
                  <a:srgbClr val="FF0000"/>
                </a:solidFill>
              </a:rPr>
              <a:t>Providers</a:t>
            </a:r>
            <a:r>
              <a:rPr lang="hu-HU" b="1" dirty="0">
                <a:solidFill>
                  <a:srgbClr val="FF0000"/>
                </a:solidFill>
              </a:rPr>
              <a:t> = </a:t>
            </a:r>
            <a:r>
              <a:rPr lang="hu-HU" b="1" dirty="0" err="1">
                <a:solidFill>
                  <a:srgbClr val="FF0000"/>
                </a:solidFill>
              </a:rPr>
              <a:t>ISPs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14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 az internet?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803531"/>
            <a:ext cx="4122019" cy="4023360"/>
          </a:xfrm>
        </p:spPr>
        <p:txBody>
          <a:bodyPr>
            <a:normAutofit/>
          </a:bodyPr>
          <a:lstStyle/>
          <a:p>
            <a:r>
              <a:rPr lang="hu-HU" sz="2000" dirty="0"/>
              <a:t>Hálózatok hálózata </a:t>
            </a:r>
          </a:p>
          <a:p>
            <a:r>
              <a:rPr lang="hu-HU" sz="2000" dirty="0"/>
              <a:t>A világra kiterjedő nyitott WAN</a:t>
            </a:r>
          </a:p>
          <a:p>
            <a:r>
              <a:rPr lang="hu-HU" sz="2000" dirty="0"/>
              <a:t>Jellemzői</a:t>
            </a:r>
          </a:p>
          <a:p>
            <a:pPr lvl="1"/>
            <a:r>
              <a:rPr lang="hu-HU" sz="2000" dirty="0"/>
              <a:t>rendszerfüggetlenség;</a:t>
            </a:r>
          </a:p>
          <a:p>
            <a:pPr lvl="1"/>
            <a:r>
              <a:rPr lang="hu-HU" sz="2000" dirty="0"/>
              <a:t>nincs központi felügyelet;</a:t>
            </a:r>
          </a:p>
          <a:p>
            <a:pPr lvl="1"/>
            <a:r>
              <a:rPr lang="hu-HU" sz="2000" dirty="0"/>
              <a:t>építőelemei a LAN-ok;</a:t>
            </a:r>
          </a:p>
          <a:p>
            <a:pPr lvl="1"/>
            <a:r>
              <a:rPr lang="hu-HU" sz="2000" dirty="0"/>
              <a:t>globális;</a:t>
            </a:r>
          </a:p>
          <a:p>
            <a:pPr lvl="1"/>
            <a:r>
              <a:rPr lang="hu-HU" sz="2000" dirty="0"/>
              <a:t>olyan szolgáltatásokat nyújt, mint a </a:t>
            </a:r>
            <a:r>
              <a:rPr lang="hu-HU" sz="2000" b="1" dirty="0"/>
              <a:t>W</a:t>
            </a:r>
            <a:r>
              <a:rPr lang="hu-HU" sz="2000" dirty="0"/>
              <a:t>orld </a:t>
            </a:r>
            <a:r>
              <a:rPr lang="hu-HU" sz="2000" b="1" dirty="0"/>
              <a:t>W</a:t>
            </a:r>
            <a:r>
              <a:rPr lang="hu-HU" sz="2000" dirty="0"/>
              <a:t>ide </a:t>
            </a:r>
            <a:r>
              <a:rPr lang="hu-HU" sz="2000" b="1" dirty="0"/>
              <a:t>W</a:t>
            </a:r>
            <a:r>
              <a:rPr lang="hu-HU" sz="2000" dirty="0"/>
              <a:t>eb, e-mail vagy fájlátvitel.</a:t>
            </a:r>
          </a:p>
        </p:txBody>
      </p:sp>
      <p:pic>
        <p:nvPicPr>
          <p:cNvPr id="1026" name="Picture 2" descr="http://upload.wikimedia.org/wikipedia/commons/b/bd/Internet_map_1024_-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896" y="1839066"/>
            <a:ext cx="4402183" cy="446842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543612" y="5911299"/>
            <a:ext cx="95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>
                <a:solidFill>
                  <a:schemeClr val="bg1"/>
                </a:solidFill>
              </a:rPr>
              <a:t>Forrás: [1]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1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ISP – Internet szolgáltató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</p:spTree>
    <p:extLst>
      <p:ext uri="{BB962C8B-B14F-4D97-AF65-F5344CB8AC3E}">
        <p14:creationId xmlns:p14="http://schemas.microsoft.com/office/powerpoint/2010/main" val="3645469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</p:spTree>
    <p:extLst>
      <p:ext uri="{BB962C8B-B14F-4D97-AF65-F5344CB8AC3E}">
        <p14:creationId xmlns:p14="http://schemas.microsoft.com/office/powerpoint/2010/main" val="29473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F91DB6-7601-45FC-A854-10B0B5C02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Last </a:t>
            </a:r>
            <a:r>
              <a:rPr lang="hu-HU" dirty="0" err="1"/>
              <a:t>week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Computer </a:t>
            </a:r>
            <a:r>
              <a:rPr lang="hu-HU" dirty="0" err="1"/>
              <a:t>Networks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D9E875F-0B7D-43B9-AB86-0EE4E0ACFF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3818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hierarchikus struktúrája</a:t>
            </a:r>
            <a:br>
              <a:rPr lang="hu-HU" dirty="0"/>
            </a:br>
            <a:r>
              <a:rPr lang="hu-HU" sz="2000" dirty="0"/>
              <a:t>szolgáltató-vásárló (</a:t>
            </a:r>
            <a:r>
              <a:rPr lang="hu-HU" sz="2000" dirty="0" err="1"/>
              <a:t>provider-customer</a:t>
            </a:r>
            <a:r>
              <a:rPr lang="hu-HU" sz="2000" dirty="0"/>
              <a:t>) viszonyok</a:t>
            </a:r>
            <a:endParaRPr lang="hu-HU" dirty="0"/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99D6F6F2-195E-44DB-B17A-A7A19983EAFB}"/>
              </a:ext>
            </a:extLst>
          </p:cNvPr>
          <p:cNvSpPr/>
          <p:nvPr/>
        </p:nvSpPr>
        <p:spPr>
          <a:xfrm>
            <a:off x="10041373" y="3947521"/>
            <a:ext cx="1987482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265CD7E-EA68-4C90-8A00-671702BF08E0}"/>
              </a:ext>
            </a:extLst>
          </p:cNvPr>
          <p:cNvCxnSpPr>
            <a:cxnSpLocks/>
          </p:cNvCxnSpPr>
          <p:nvPr/>
        </p:nvCxnSpPr>
        <p:spPr>
          <a:xfrm flipH="1">
            <a:off x="10993588" y="2848261"/>
            <a:ext cx="71516" cy="164343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B60C1260-7C88-47E3-BC1C-B82563B97D81}"/>
              </a:ext>
            </a:extLst>
          </p:cNvPr>
          <p:cNvSpPr/>
          <p:nvPr/>
        </p:nvSpPr>
        <p:spPr>
          <a:xfrm>
            <a:off x="10789541" y="429414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EC083DBF-F535-4434-A872-04AB26790478}"/>
              </a:ext>
            </a:extLst>
          </p:cNvPr>
          <p:cNvSpPr/>
          <p:nvPr/>
        </p:nvSpPr>
        <p:spPr>
          <a:xfrm>
            <a:off x="10009223" y="1496247"/>
            <a:ext cx="2240844" cy="13754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3C9C093-E286-4CC6-A0D1-1E5DB914F3DE}"/>
              </a:ext>
            </a:extLst>
          </p:cNvPr>
          <p:cNvSpPr/>
          <p:nvPr/>
        </p:nvSpPr>
        <p:spPr>
          <a:xfrm>
            <a:off x="10856260" y="2650706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DE31C-14BE-4990-A2A0-43F197767013}"/>
              </a:ext>
            </a:extLst>
          </p:cNvPr>
          <p:cNvSpPr txBox="1"/>
          <p:nvPr/>
        </p:nvSpPr>
        <p:spPr>
          <a:xfrm>
            <a:off x="10095447" y="4905965"/>
            <a:ext cx="1690013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Tier-3 ISP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B4F9144-E971-41A3-AE38-64B79E72858B}"/>
              </a:ext>
            </a:extLst>
          </p:cNvPr>
          <p:cNvSpPr txBox="1"/>
          <p:nvPr/>
        </p:nvSpPr>
        <p:spPr>
          <a:xfrm>
            <a:off x="10390427" y="2074247"/>
            <a:ext cx="1478435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4782951-68B1-4F19-AFFC-820D1EDD7DB0}"/>
              </a:ext>
            </a:extLst>
          </p:cNvPr>
          <p:cNvSpPr txBox="1"/>
          <p:nvPr/>
        </p:nvSpPr>
        <p:spPr>
          <a:xfrm>
            <a:off x="9351296" y="4042921"/>
            <a:ext cx="144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  <a:p>
            <a:pPr algn="r"/>
            <a:r>
              <a:rPr lang="hu-HU" b="1" dirty="0">
                <a:solidFill>
                  <a:srgbClr val="FF0000"/>
                </a:solidFill>
              </a:rPr>
              <a:t>/ügyfél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3B76D12-27E7-48DA-879B-BA6AE4CC3E55}"/>
              </a:ext>
            </a:extLst>
          </p:cNvPr>
          <p:cNvSpPr txBox="1"/>
          <p:nvPr/>
        </p:nvSpPr>
        <p:spPr>
          <a:xfrm>
            <a:off x="9397061" y="265909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296332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174AD1F-D2A6-4BD8-9CE5-61BDD69F9BE9}"/>
              </a:ext>
            </a:extLst>
          </p:cNvPr>
          <p:cNvSpPr txBox="1"/>
          <p:nvPr/>
        </p:nvSpPr>
        <p:spPr>
          <a:xfrm>
            <a:off x="1481685" y="242518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7A3F8F70-B0E1-4964-A98B-D1A13EFFBC7C}"/>
              </a:ext>
            </a:extLst>
          </p:cNvPr>
          <p:cNvSpPr txBox="1"/>
          <p:nvPr/>
        </p:nvSpPr>
        <p:spPr>
          <a:xfrm>
            <a:off x="1066366" y="1607361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377563-95A1-4CE5-8F79-36A6EF88CBBD}"/>
              </a:ext>
            </a:extLst>
          </p:cNvPr>
          <p:cNvSpPr txBox="1"/>
          <p:nvPr/>
        </p:nvSpPr>
        <p:spPr>
          <a:xfrm>
            <a:off x="2780088" y="509977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26FE83C9-AA5B-4DDE-9861-2A0D510EC1EA}"/>
              </a:ext>
            </a:extLst>
          </p:cNvPr>
          <p:cNvSpPr txBox="1"/>
          <p:nvPr/>
        </p:nvSpPr>
        <p:spPr>
          <a:xfrm>
            <a:off x="1589169" y="425936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DE9CD3F1-4331-4FE6-9D29-D7F0E3A30B98}"/>
              </a:ext>
            </a:extLst>
          </p:cNvPr>
          <p:cNvSpPr txBox="1"/>
          <p:nvPr/>
        </p:nvSpPr>
        <p:spPr>
          <a:xfrm>
            <a:off x="7665880" y="53967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877F77E4-5569-47E0-BA95-A8032FE6725A}"/>
              </a:ext>
            </a:extLst>
          </p:cNvPr>
          <p:cNvSpPr txBox="1"/>
          <p:nvPr/>
        </p:nvSpPr>
        <p:spPr>
          <a:xfrm>
            <a:off x="8726744" y="409848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CBA4EB4E-7131-48A6-8174-989314B98D60}"/>
              </a:ext>
            </a:extLst>
          </p:cNvPr>
          <p:cNvSpPr txBox="1"/>
          <p:nvPr/>
        </p:nvSpPr>
        <p:spPr>
          <a:xfrm>
            <a:off x="9177110" y="244034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D57F9327-3941-494C-9600-D0878FA7A747}"/>
              </a:ext>
            </a:extLst>
          </p:cNvPr>
          <p:cNvSpPr txBox="1"/>
          <p:nvPr/>
        </p:nvSpPr>
        <p:spPr>
          <a:xfrm>
            <a:off x="8505330" y="163846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AD53079D-5A97-4213-B4B5-F42F96E4D934}"/>
              </a:ext>
            </a:extLst>
          </p:cNvPr>
          <p:cNvSpPr txBox="1"/>
          <p:nvPr/>
        </p:nvSpPr>
        <p:spPr>
          <a:xfrm>
            <a:off x="6944870" y="115146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628416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Hálózatok eloszlása a </a:t>
            </a:r>
            <a:r>
              <a:rPr lang="hu-HU" dirty="0" err="1"/>
              <a:t>Tier-ekben</a:t>
            </a:r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9C20D15-FCF6-4D40-8323-4BE6FFE75DF4}"/>
              </a:ext>
            </a:extLst>
          </p:cNvPr>
          <p:cNvSpPr/>
          <p:nvPr/>
        </p:nvSpPr>
        <p:spPr>
          <a:xfrm>
            <a:off x="612648" y="1319988"/>
            <a:ext cx="9052560" cy="51631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A4F0486-2AE0-4B98-A10C-5B8A3EB5DDE9}"/>
              </a:ext>
            </a:extLst>
          </p:cNvPr>
          <p:cNvSpPr txBox="1"/>
          <p:nvPr/>
        </p:nvSpPr>
        <p:spPr>
          <a:xfrm>
            <a:off x="8297333" y="1049867"/>
            <a:ext cx="3714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rgbClr val="FF0000"/>
                </a:solidFill>
              </a:rPr>
              <a:t>~50.000 hálózat összesen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pár tucat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több ezer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85-90%</a:t>
            </a:r>
          </a:p>
        </p:txBody>
      </p:sp>
    </p:spTree>
    <p:extLst>
      <p:ext uri="{BB962C8B-B14F-4D97-AF65-F5344CB8AC3E}">
        <p14:creationId xmlns:p14="http://schemas.microsoft.com/office/powerpoint/2010/main" val="2828543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8D6B5B5-324B-4C84-844B-7F7430E91D4D}"/>
              </a:ext>
            </a:extLst>
          </p:cNvPr>
          <p:cNvSpPr txBox="1"/>
          <p:nvPr/>
        </p:nvSpPr>
        <p:spPr>
          <a:xfrm>
            <a:off x="3962400" y="4443430"/>
            <a:ext cx="246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rgbClr val="FF0000"/>
                </a:solidFill>
              </a:rPr>
              <a:t>multihoming</a:t>
            </a:r>
            <a:endParaRPr lang="hu-H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5AE8C36-F70D-45FF-AA36-B515E2D9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3511"/>
            <a:ext cx="10515600" cy="3343452"/>
          </a:xfrm>
        </p:spPr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Ezt hívjuk „</a:t>
            </a:r>
            <a:r>
              <a:rPr lang="hu-HU" b="1" dirty="0" err="1">
                <a:solidFill>
                  <a:srgbClr val="FF0000"/>
                </a:solidFill>
              </a:rPr>
              <a:t>peering</a:t>
            </a:r>
            <a:r>
              <a:rPr lang="hu-HU" b="1" dirty="0">
                <a:solidFill>
                  <a:srgbClr val="FF0000"/>
                </a:solidFill>
              </a:rPr>
              <a:t>”-</a:t>
            </a:r>
            <a:r>
              <a:rPr lang="hu-HU" b="1" dirty="0" err="1">
                <a:solidFill>
                  <a:srgbClr val="FF0000"/>
                </a:solidFill>
              </a:rPr>
              <a:t>nek</a:t>
            </a:r>
            <a:r>
              <a:rPr lang="hu-HU" b="1" dirty="0">
                <a:solidFill>
                  <a:srgbClr val="FF0000"/>
                </a:solidFill>
              </a:rPr>
              <a:t> – ez egyfajta kölcsönös kapcsolat…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55A029A-0A05-45F6-BDD1-AA14EEF5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4"/>
            <a:ext cx="10845800" cy="1360242"/>
          </a:xfrm>
        </p:spPr>
        <p:txBody>
          <a:bodyPr>
            <a:normAutofit fontScale="90000"/>
          </a:bodyPr>
          <a:lstStyle/>
          <a:p>
            <a:r>
              <a:rPr lang="hu-HU" dirty="0"/>
              <a:t>Némely hálózat között közvetlen kapcsolat is létezik </a:t>
            </a:r>
            <a:br>
              <a:rPr lang="hu-HU" dirty="0"/>
            </a:br>
            <a:r>
              <a:rPr lang="hu-HU" dirty="0"/>
              <a:t>	– csökkenti a szolgáltatónak fizetendő számlát</a:t>
            </a:r>
          </a:p>
        </p:txBody>
      </p:sp>
    </p:spTree>
    <p:extLst>
      <p:ext uri="{BB962C8B-B14F-4D97-AF65-F5344CB8AC3E}">
        <p14:creationId xmlns:p14="http://schemas.microsoft.com/office/powerpoint/2010/main" val="2560145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5CC5569-0668-44EB-9892-516D5A68EDCE}"/>
              </a:ext>
            </a:extLst>
          </p:cNvPr>
          <p:cNvSpPr txBox="1"/>
          <p:nvPr/>
        </p:nvSpPr>
        <p:spPr>
          <a:xfrm>
            <a:off x="4451327" y="52403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746BB8-9C9A-4C8E-8F61-66F55A996165}"/>
              </a:ext>
            </a:extLst>
          </p:cNvPr>
          <p:cNvSpPr txBox="1"/>
          <p:nvPr/>
        </p:nvSpPr>
        <p:spPr>
          <a:xfrm>
            <a:off x="6003529" y="51931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85A4EF0C-9914-4047-B138-F7C09284B3F0}"/>
              </a:ext>
            </a:extLst>
          </p:cNvPr>
          <p:cNvSpPr txBox="1"/>
          <p:nvPr/>
        </p:nvSpPr>
        <p:spPr>
          <a:xfrm>
            <a:off x="3426526" y="29231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94A3791-0674-4AC1-A069-ABA9C0527E80}"/>
              </a:ext>
            </a:extLst>
          </p:cNvPr>
          <p:cNvSpPr txBox="1"/>
          <p:nvPr/>
        </p:nvSpPr>
        <p:spPr>
          <a:xfrm>
            <a:off x="6502186" y="288915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E7024F8C-6473-414A-8874-C5C06B6DE1A2}"/>
              </a:ext>
            </a:extLst>
          </p:cNvPr>
          <p:cNvSpPr txBox="1"/>
          <p:nvPr/>
        </p:nvSpPr>
        <p:spPr>
          <a:xfrm>
            <a:off x="3416252" y="479347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26F9AED4-8F57-4761-915C-AFC48768E3CE}"/>
              </a:ext>
            </a:extLst>
          </p:cNvPr>
          <p:cNvSpPr txBox="1"/>
          <p:nvPr/>
        </p:nvSpPr>
        <p:spPr>
          <a:xfrm>
            <a:off x="6700091" y="523843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63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EC74169-E386-4C63-8CE9-20B7F5B46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Infrastruktúra költségek</a:t>
            </a:r>
          </a:p>
          <a:p>
            <a:pPr marL="0" indent="0">
              <a:buNone/>
            </a:pPr>
            <a:r>
              <a:rPr lang="hu-HU" dirty="0"/>
              <a:t>Fizikai linkek kiépítése vagy bérlése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Sávszélesség költségek</a:t>
            </a:r>
          </a:p>
          <a:p>
            <a:pPr marL="0" indent="0">
              <a:buNone/>
            </a:pPr>
            <a:r>
              <a:rPr lang="hu-HU" dirty="0"/>
              <a:t>A linkek nem feltétlenül lesznek teljesen kihasználva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Humán költségek</a:t>
            </a:r>
          </a:p>
          <a:p>
            <a:pPr marL="0" indent="0">
              <a:buNone/>
            </a:pPr>
            <a:r>
              <a:rPr lang="hu-HU" dirty="0"/>
              <a:t>Minden kapcsolatot egyedi módon kell kezelni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08394C6-4272-4612-A2AF-ABEB8C3B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szomszédos hálózatok egyesével való összekapcsolása túl költséges lenne</a:t>
            </a:r>
          </a:p>
        </p:txBody>
      </p:sp>
    </p:spTree>
    <p:extLst>
      <p:ext uri="{BB962C8B-B14F-4D97-AF65-F5344CB8AC3E}">
        <p14:creationId xmlns:p14="http://schemas.microsoft.com/office/powerpoint/2010/main" val="749256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C154AAD-3F38-44D8-9E2E-B0069E3C9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A problémát az úgynevezett Internet </a:t>
            </a:r>
            <a:r>
              <a:rPr lang="hu-HU" dirty="0" err="1"/>
              <a:t>eXchage</a:t>
            </a:r>
            <a:r>
              <a:rPr lang="hu-HU" dirty="0"/>
              <a:t> Pontok (IXP) oldják meg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Az IXP-k lehetővé teszik több hálózat összekapcsolását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egy fizikai (földrajzi/topológiai) helyen.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1989E14A-3259-4E09-8E76-8175576D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66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927DF30F-1826-4CF8-938E-DA7EEB4EF342}"/>
              </a:ext>
            </a:extLst>
          </p:cNvPr>
          <p:cNvSpPr/>
          <p:nvPr/>
        </p:nvSpPr>
        <p:spPr>
          <a:xfrm>
            <a:off x="5300809" y="1756101"/>
            <a:ext cx="2130340" cy="13882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6494954" y="1104282"/>
            <a:ext cx="624099" cy="11900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E8A20A4B-D149-44EF-B3A0-B517DE677255}"/>
              </a:ext>
            </a:extLst>
          </p:cNvPr>
          <p:cNvCxnSpPr>
            <a:cxnSpLocks/>
          </p:cNvCxnSpPr>
          <p:nvPr/>
        </p:nvCxnSpPr>
        <p:spPr>
          <a:xfrm flipH="1" flipV="1">
            <a:off x="5570806" y="1122723"/>
            <a:ext cx="579758" cy="12342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99A9C074-7BB3-4869-AF01-6D5E1B67C4B0}"/>
              </a:ext>
            </a:extLst>
          </p:cNvPr>
          <p:cNvCxnSpPr>
            <a:cxnSpLocks/>
          </p:cNvCxnSpPr>
          <p:nvPr/>
        </p:nvCxnSpPr>
        <p:spPr>
          <a:xfrm flipV="1">
            <a:off x="4481464" y="2600889"/>
            <a:ext cx="1666374" cy="943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7594470E-FC2D-465B-AB9F-15E0ABBB4B05}"/>
              </a:ext>
            </a:extLst>
          </p:cNvPr>
          <p:cNvCxnSpPr>
            <a:cxnSpLocks/>
          </p:cNvCxnSpPr>
          <p:nvPr/>
        </p:nvCxnSpPr>
        <p:spPr>
          <a:xfrm flipH="1" flipV="1">
            <a:off x="6587056" y="2608273"/>
            <a:ext cx="1049151" cy="786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9EF5634A-A5CB-4759-9781-865EF427D434}"/>
              </a:ext>
            </a:extLst>
          </p:cNvPr>
          <p:cNvCxnSpPr>
            <a:cxnSpLocks/>
          </p:cNvCxnSpPr>
          <p:nvPr/>
        </p:nvCxnSpPr>
        <p:spPr>
          <a:xfrm flipV="1">
            <a:off x="4490584" y="2622659"/>
            <a:ext cx="1854696" cy="27175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32FA1030-3F9D-4520-99B3-302B8EBDF395}"/>
              </a:ext>
            </a:extLst>
          </p:cNvPr>
          <p:cNvSpPr/>
          <p:nvPr/>
        </p:nvSpPr>
        <p:spPr>
          <a:xfrm>
            <a:off x="5875778" y="2030951"/>
            <a:ext cx="980401" cy="8858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5023E6C-8081-444A-8320-0A23E0C525FF}"/>
              </a:ext>
            </a:extLst>
          </p:cNvPr>
          <p:cNvSpPr txBox="1"/>
          <p:nvPr/>
        </p:nvSpPr>
        <p:spPr>
          <a:xfrm>
            <a:off x="5235337" y="2266206"/>
            <a:ext cx="64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000" b="1" dirty="0">
                <a:solidFill>
                  <a:srgbClr val="FF0000"/>
                </a:solidFill>
              </a:rPr>
              <a:t>IXP</a:t>
            </a:r>
          </a:p>
        </p:txBody>
      </p:sp>
    </p:spTree>
    <p:extLst>
      <p:ext uri="{BB962C8B-B14F-4D97-AF65-F5344CB8AC3E}">
        <p14:creationId xmlns:p14="http://schemas.microsoft.com/office/powerpoint/2010/main" val="1402429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F30B1C1-AFC8-4416-8A50-4E1D4F95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IXP két napja – DE-CIX Frankfurt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F017745-53CF-49B8-8485-69EB29C8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75921"/>
            <a:ext cx="11906250" cy="50673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3063AE3-06C9-4F11-96C7-2A6CD0CB6A5C}"/>
              </a:ext>
            </a:extLst>
          </p:cNvPr>
          <p:cNvSpPr txBox="1"/>
          <p:nvPr/>
        </p:nvSpPr>
        <p:spPr>
          <a:xfrm>
            <a:off x="5820229" y="6284686"/>
            <a:ext cx="6228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FFC000"/>
                </a:solidFill>
              </a:rPr>
              <a:t>*</a:t>
            </a:r>
            <a:r>
              <a:rPr lang="hu-HU" sz="1600" dirty="0"/>
              <a:t> 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</a:rPr>
              <a:t>https://www.de-cix.net/en/locations/germany/frankfurt/statistics</a:t>
            </a:r>
          </a:p>
        </p:txBody>
      </p:sp>
    </p:spTree>
    <p:extLst>
      <p:ext uri="{BB962C8B-B14F-4D97-AF65-F5344CB8AC3E}">
        <p14:creationId xmlns:p14="http://schemas.microsoft.com/office/powerpoint/2010/main" val="3326286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FC9638-204A-4426-B733-49199707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3D4412-A3B2-478A-8AFE-9E251DC8A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16119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00C1A7-A5CF-448B-87A5-326B5C46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week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4D4F64-4C47-4CCA-851D-765783D0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happen</a:t>
            </a:r>
            <a:r>
              <a:rPr lang="hu-HU" dirty="0"/>
              <a:t>?</a:t>
            </a:r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characterize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4954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C6C018B-7AA2-4863-A9C1-330F2C303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i="1" dirty="0"/>
              <a:t>The Internet should allow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processes</a:t>
            </a:r>
            <a:r>
              <a:rPr lang="en-US" b="1" dirty="0"/>
              <a:t> on </a:t>
            </a:r>
            <a:r>
              <a:rPr lang="en-US" b="1" dirty="0">
                <a:solidFill>
                  <a:srgbClr val="FF0000"/>
                </a:solidFill>
              </a:rPr>
              <a:t>different hosts</a:t>
            </a:r>
          </a:p>
          <a:p>
            <a:pPr marL="0" indent="0" algn="ctr">
              <a:buNone/>
            </a:pPr>
            <a:r>
              <a:rPr lang="hu-HU" b="1" dirty="0" err="1"/>
              <a:t>to</a:t>
            </a:r>
            <a:r>
              <a:rPr lang="hu-HU" dirty="0"/>
              <a:t> </a:t>
            </a:r>
            <a:r>
              <a:rPr lang="hu-HU" b="1" dirty="0" err="1"/>
              <a:t>exchange</a:t>
            </a:r>
            <a:r>
              <a:rPr lang="hu-HU" b="1" dirty="0"/>
              <a:t> </a:t>
            </a:r>
            <a:r>
              <a:rPr lang="hu-HU" b="1" dirty="0" err="1"/>
              <a:t>data</a:t>
            </a:r>
            <a:endParaRPr lang="hu-HU" b="1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i="1" dirty="0"/>
              <a:t>everything else is just commentary…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B967784-5063-4220-8063-178944B0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Briefly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0352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9E971D8-0504-42B1-BF30-2C68585F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Ok,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in a </a:t>
            </a:r>
            <a:r>
              <a:rPr lang="hu-HU" dirty="0" err="1"/>
              <a:t>complex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like </a:t>
            </a:r>
            <a:r>
              <a:rPr lang="hu-HU" dirty="0" err="1"/>
              <a:t>the</a:t>
            </a:r>
            <a:r>
              <a:rPr lang="hu-HU" dirty="0"/>
              <a:t> Internet?</a:t>
            </a:r>
          </a:p>
        </p:txBody>
      </p:sp>
      <p:pic>
        <p:nvPicPr>
          <p:cNvPr id="4" name="Picture 2" descr="http://upload.wikimedia.org/wikipedia/commons/b/bd/Internet_map_1024_-_transparent.png">
            <a:extLst>
              <a:ext uri="{FF2B5EF4-FFF2-40B4-BE49-F238E27FC236}">
                <a16:creationId xmlns:a16="http://schemas.microsoft.com/office/drawing/2014/main" id="{60B8506F-752B-43F1-A201-12567C3F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23" y="1319988"/>
            <a:ext cx="5140935" cy="5218289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004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Phone company</a:t>
            </a:r>
            <a:endParaRPr lang="hu-HU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CabelTV</a:t>
            </a:r>
            <a:r>
              <a:rPr lang="en-US" dirty="0"/>
              <a:t> company</a:t>
            </a:r>
            <a:endParaRPr lang="hu-HU" dirty="0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net</a:t>
            </a:r>
            <a:endParaRPr lang="hu-HU" dirty="0"/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net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1396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8B3BB8E-39E7-4667-9355-3D9B59B0EDCB}"/>
              </a:ext>
            </a:extLst>
          </p:cNvPr>
          <p:cNvSpPr txBox="1"/>
          <p:nvPr/>
        </p:nvSpPr>
        <p:spPr>
          <a:xfrm>
            <a:off x="3224463" y="1751798"/>
            <a:ext cx="512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exchange data, Alice and Bob use</a:t>
            </a:r>
          </a:p>
          <a:p>
            <a:pPr algn="ctr"/>
            <a:r>
              <a:rPr lang="en-US" b="1" dirty="0"/>
              <a:t>a set of network protocols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292641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8CA1D3F-73A0-4461-A0DF-36FF91F93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The </a:t>
            </a:r>
            <a:r>
              <a:rPr lang="hu-HU" dirty="0" err="1"/>
              <a:t>protocol</a:t>
            </a:r>
            <a:r>
              <a:rPr lang="hu-HU" dirty="0"/>
              <a:t> </a:t>
            </a:r>
            <a:r>
              <a:rPr lang="hu-HU" dirty="0" err="1"/>
              <a:t>defines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order</a:t>
            </a:r>
            <a:r>
              <a:rPr lang="hu-HU" dirty="0"/>
              <a:t> and </a:t>
            </a:r>
            <a:r>
              <a:rPr lang="hu-HU" dirty="0" err="1"/>
              <a:t>rules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parties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follow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Who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should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talk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next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respond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AE5833D-4935-410E-B885-DEBD4315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protocol</a:t>
            </a:r>
            <a:r>
              <a:rPr lang="hu-HU" dirty="0"/>
              <a:t> is like a </a:t>
            </a:r>
            <a:r>
              <a:rPr lang="hu-HU" dirty="0" err="1"/>
              <a:t>conversational</a:t>
            </a:r>
            <a:r>
              <a:rPr lang="hu-HU" dirty="0"/>
              <a:t> </a:t>
            </a:r>
            <a:r>
              <a:rPr lang="hu-HU" dirty="0" err="1"/>
              <a:t>convention</a:t>
            </a:r>
            <a:endParaRPr lang="hu-HU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A2238C-E47E-42B0-8D21-179DA5D6ABB7}"/>
              </a:ext>
            </a:extLst>
          </p:cNvPr>
          <p:cNvCxnSpPr>
            <a:cxnSpLocks/>
          </p:cNvCxnSpPr>
          <p:nvPr/>
        </p:nvCxnSpPr>
        <p:spPr>
          <a:xfrm>
            <a:off x="4509320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3929B79E-9A12-458D-BC0E-7BF0D2B97959}"/>
              </a:ext>
            </a:extLst>
          </p:cNvPr>
          <p:cNvSpPr txBox="1"/>
          <p:nvPr/>
        </p:nvSpPr>
        <p:spPr>
          <a:xfrm>
            <a:off x="3388898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600A76C4-414C-44B8-BCE9-D4696B4EF2D0}"/>
              </a:ext>
            </a:extLst>
          </p:cNvPr>
          <p:cNvCxnSpPr>
            <a:cxnSpLocks/>
          </p:cNvCxnSpPr>
          <p:nvPr/>
        </p:nvCxnSpPr>
        <p:spPr>
          <a:xfrm>
            <a:off x="7913692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8E4875-569D-44F8-8F42-999F2C299629}"/>
              </a:ext>
            </a:extLst>
          </p:cNvPr>
          <p:cNvSpPr txBox="1"/>
          <p:nvPr/>
        </p:nvSpPr>
        <p:spPr>
          <a:xfrm>
            <a:off x="6793270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78E50997-43B4-4423-9768-4755D259860A}"/>
              </a:ext>
            </a:extLst>
          </p:cNvPr>
          <p:cNvCxnSpPr>
            <a:cxnSpLocks/>
          </p:cNvCxnSpPr>
          <p:nvPr/>
        </p:nvCxnSpPr>
        <p:spPr>
          <a:xfrm>
            <a:off x="4629754" y="351237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9E01F35B-DA34-4294-BA8E-A4DD5D250F1D}"/>
              </a:ext>
            </a:extLst>
          </p:cNvPr>
          <p:cNvCxnSpPr>
            <a:cxnSpLocks/>
          </p:cNvCxnSpPr>
          <p:nvPr/>
        </p:nvCxnSpPr>
        <p:spPr>
          <a:xfrm>
            <a:off x="4629753" y="4716970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C3344799-77B0-4844-8696-F5C0709367A5}"/>
              </a:ext>
            </a:extLst>
          </p:cNvPr>
          <p:cNvCxnSpPr>
            <a:cxnSpLocks/>
          </p:cNvCxnSpPr>
          <p:nvPr/>
        </p:nvCxnSpPr>
        <p:spPr>
          <a:xfrm flipH="1">
            <a:off x="4645798" y="4122732"/>
            <a:ext cx="3131418" cy="465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1D4FFBE5-2E0A-441F-A0D4-6A6F9D4DAA36}"/>
              </a:ext>
            </a:extLst>
          </p:cNvPr>
          <p:cNvCxnSpPr>
            <a:cxnSpLocks/>
          </p:cNvCxnSpPr>
          <p:nvPr/>
        </p:nvCxnSpPr>
        <p:spPr>
          <a:xfrm flipH="1">
            <a:off x="4629753" y="5289746"/>
            <a:ext cx="3131418" cy="465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8F4558-18A0-4CAD-8A07-B592A7022DCD}"/>
              </a:ext>
            </a:extLst>
          </p:cNvPr>
          <p:cNvSpPr txBox="1"/>
          <p:nvPr/>
        </p:nvSpPr>
        <p:spPr>
          <a:xfrm rot="499834">
            <a:off x="5720950" y="3423534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94D7EA0-6369-49E0-AF12-056CB0C01275}"/>
              </a:ext>
            </a:extLst>
          </p:cNvPr>
          <p:cNvSpPr txBox="1"/>
          <p:nvPr/>
        </p:nvSpPr>
        <p:spPr>
          <a:xfrm rot="21096308">
            <a:off x="5499015" y="4059261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8A2CF5E-A53B-4D15-9884-CCA90F6C3A45}"/>
              </a:ext>
            </a:extLst>
          </p:cNvPr>
          <p:cNvSpPr txBox="1"/>
          <p:nvPr/>
        </p:nvSpPr>
        <p:spPr>
          <a:xfrm rot="499834">
            <a:off x="5045970" y="4596042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C855B7A-3BAF-4922-A534-110F69504450}"/>
              </a:ext>
            </a:extLst>
          </p:cNvPr>
          <p:cNvSpPr txBox="1"/>
          <p:nvPr/>
        </p:nvSpPr>
        <p:spPr>
          <a:xfrm rot="21096308">
            <a:off x="5485086" y="5218335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Here </a:t>
            </a:r>
            <a:r>
              <a:rPr lang="hu-HU" i="1" dirty="0" err="1"/>
              <a:t>it</a:t>
            </a:r>
            <a:r>
              <a:rPr lang="hu-HU" i="1" dirty="0"/>
              <a:t> is…</a:t>
            </a:r>
          </a:p>
        </p:txBody>
      </p:sp>
    </p:spTree>
    <p:extLst>
      <p:ext uri="{BB962C8B-B14F-4D97-AF65-F5344CB8AC3E}">
        <p14:creationId xmlns:p14="http://schemas.microsoft.com/office/powerpoint/2010/main" val="766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AE5833D-4935-410E-B885-DEBD4315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 of </a:t>
            </a:r>
            <a:r>
              <a:rPr lang="hu-HU" dirty="0" err="1"/>
              <a:t>implementations</a:t>
            </a:r>
            <a:r>
              <a:rPr lang="hu-HU" dirty="0"/>
              <a:t>…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A2238C-E47E-42B0-8D21-179DA5D6ABB7}"/>
              </a:ext>
            </a:extLst>
          </p:cNvPr>
          <p:cNvCxnSpPr>
            <a:cxnSpLocks/>
          </p:cNvCxnSpPr>
          <p:nvPr/>
        </p:nvCxnSpPr>
        <p:spPr>
          <a:xfrm>
            <a:off x="4509320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3929B79E-9A12-458D-BC0E-7BF0D2B97959}"/>
              </a:ext>
            </a:extLst>
          </p:cNvPr>
          <p:cNvSpPr txBox="1"/>
          <p:nvPr/>
        </p:nvSpPr>
        <p:spPr>
          <a:xfrm>
            <a:off x="3388898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600A76C4-414C-44B8-BCE9-D4696B4EF2D0}"/>
              </a:ext>
            </a:extLst>
          </p:cNvPr>
          <p:cNvCxnSpPr>
            <a:cxnSpLocks/>
          </p:cNvCxnSpPr>
          <p:nvPr/>
        </p:nvCxnSpPr>
        <p:spPr>
          <a:xfrm>
            <a:off x="7913692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8E4875-569D-44F8-8F42-999F2C299629}"/>
              </a:ext>
            </a:extLst>
          </p:cNvPr>
          <p:cNvSpPr txBox="1"/>
          <p:nvPr/>
        </p:nvSpPr>
        <p:spPr>
          <a:xfrm>
            <a:off x="6793270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78E50997-43B4-4423-9768-4755D259860A}"/>
              </a:ext>
            </a:extLst>
          </p:cNvPr>
          <p:cNvCxnSpPr>
            <a:cxnSpLocks/>
          </p:cNvCxnSpPr>
          <p:nvPr/>
        </p:nvCxnSpPr>
        <p:spPr>
          <a:xfrm>
            <a:off x="4629754" y="351237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9E01F35B-DA34-4294-BA8E-A4DD5D250F1D}"/>
              </a:ext>
            </a:extLst>
          </p:cNvPr>
          <p:cNvCxnSpPr>
            <a:cxnSpLocks/>
          </p:cNvCxnSpPr>
          <p:nvPr/>
        </p:nvCxnSpPr>
        <p:spPr>
          <a:xfrm>
            <a:off x="4629754" y="3955983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8F4558-18A0-4CAD-8A07-B592A7022DCD}"/>
              </a:ext>
            </a:extLst>
          </p:cNvPr>
          <p:cNvSpPr txBox="1"/>
          <p:nvPr/>
        </p:nvSpPr>
        <p:spPr>
          <a:xfrm rot="499834">
            <a:off x="5720950" y="3423534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8A2CF5E-A53B-4D15-9884-CCA90F6C3A45}"/>
              </a:ext>
            </a:extLst>
          </p:cNvPr>
          <p:cNvSpPr txBox="1"/>
          <p:nvPr/>
        </p:nvSpPr>
        <p:spPr>
          <a:xfrm rot="499834">
            <a:off x="5045971" y="3835055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EE44DE44-2521-4187-9449-9D842DE17C12}"/>
              </a:ext>
            </a:extLst>
          </p:cNvPr>
          <p:cNvCxnSpPr>
            <a:cxnSpLocks/>
          </p:cNvCxnSpPr>
          <p:nvPr/>
        </p:nvCxnSpPr>
        <p:spPr>
          <a:xfrm>
            <a:off x="4629754" y="4399591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DBD50C6-E086-4204-ADFF-6F87DB22B168}"/>
              </a:ext>
            </a:extLst>
          </p:cNvPr>
          <p:cNvSpPr txBox="1"/>
          <p:nvPr/>
        </p:nvSpPr>
        <p:spPr>
          <a:xfrm rot="499834">
            <a:off x="5045971" y="4278663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3B65702C-5A33-4E80-933C-4084B3B0D09A}"/>
              </a:ext>
            </a:extLst>
          </p:cNvPr>
          <p:cNvCxnSpPr>
            <a:cxnSpLocks/>
          </p:cNvCxnSpPr>
          <p:nvPr/>
        </p:nvCxnSpPr>
        <p:spPr>
          <a:xfrm>
            <a:off x="4629753" y="4822134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5831203-3F71-4D08-B74A-56CAB64AEA4D}"/>
              </a:ext>
            </a:extLst>
          </p:cNvPr>
          <p:cNvSpPr txBox="1"/>
          <p:nvPr/>
        </p:nvSpPr>
        <p:spPr>
          <a:xfrm rot="499834">
            <a:off x="5045970" y="4701206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6CED8F15-1547-4F03-A094-8FD2D0512671}"/>
              </a:ext>
            </a:extLst>
          </p:cNvPr>
          <p:cNvCxnSpPr>
            <a:cxnSpLocks/>
          </p:cNvCxnSpPr>
          <p:nvPr/>
        </p:nvCxnSpPr>
        <p:spPr>
          <a:xfrm>
            <a:off x="4621731" y="521230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2650BBCC-1966-40CC-B27D-C10416F1DB0C}"/>
              </a:ext>
            </a:extLst>
          </p:cNvPr>
          <p:cNvSpPr txBox="1"/>
          <p:nvPr/>
        </p:nvSpPr>
        <p:spPr>
          <a:xfrm rot="499834">
            <a:off x="5037948" y="5091377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3CE7E156-E1C8-4744-A474-15A1F5BAFBF6}"/>
              </a:ext>
            </a:extLst>
          </p:cNvPr>
          <p:cNvCxnSpPr>
            <a:cxnSpLocks/>
          </p:cNvCxnSpPr>
          <p:nvPr/>
        </p:nvCxnSpPr>
        <p:spPr>
          <a:xfrm>
            <a:off x="4617720" y="5635357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CBB4AE35-2642-4F09-A99B-CD1F6E17231E}"/>
              </a:ext>
            </a:extLst>
          </p:cNvPr>
          <p:cNvSpPr txBox="1"/>
          <p:nvPr/>
        </p:nvSpPr>
        <p:spPr>
          <a:xfrm rot="499834">
            <a:off x="5033937" y="5514429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B813730F-8A11-4B16-B1B1-B167B37F4059}"/>
              </a:ext>
            </a:extLst>
          </p:cNvPr>
          <p:cNvCxnSpPr>
            <a:cxnSpLocks/>
          </p:cNvCxnSpPr>
          <p:nvPr/>
        </p:nvCxnSpPr>
        <p:spPr>
          <a:xfrm>
            <a:off x="4629752" y="6035783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A3C31761-32C2-4264-9E61-A4CEB95EB8AF}"/>
              </a:ext>
            </a:extLst>
          </p:cNvPr>
          <p:cNvSpPr txBox="1"/>
          <p:nvPr/>
        </p:nvSpPr>
        <p:spPr>
          <a:xfrm rot="499834">
            <a:off x="5045969" y="5914855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A0FA55E-486D-4555-8A8D-9DB70AEE652B}"/>
              </a:ext>
            </a:extLst>
          </p:cNvPr>
          <p:cNvSpPr txBox="1"/>
          <p:nvPr/>
        </p:nvSpPr>
        <p:spPr>
          <a:xfrm>
            <a:off x="-606513" y="2788164"/>
            <a:ext cx="507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Gimme</a:t>
            </a:r>
            <a:r>
              <a:rPr lang="hu-HU" dirty="0"/>
              <a:t>, </a:t>
            </a:r>
            <a:r>
              <a:rPr lang="hu-HU" dirty="0" err="1"/>
              <a:t>gimme</a:t>
            </a:r>
            <a:r>
              <a:rPr lang="hu-HU" dirty="0"/>
              <a:t>, </a:t>
            </a:r>
            <a:r>
              <a:rPr lang="hu-HU" dirty="0" err="1"/>
              <a:t>gimme</a:t>
            </a:r>
            <a:endParaRPr lang="hu-HU" dirty="0"/>
          </a:p>
          <a:p>
            <a:pPr algn="ctr"/>
            <a:r>
              <a:rPr lang="hu-HU" dirty="0"/>
              <a:t>a web site </a:t>
            </a:r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Midnight</a:t>
            </a:r>
            <a:endParaRPr lang="hu-HU" dirty="0"/>
          </a:p>
        </p:txBody>
      </p:sp>
      <p:pic>
        <p:nvPicPr>
          <p:cNvPr id="1026" name="Picture 2" descr="Image result for gimme gimme gimme">
            <a:extLst>
              <a:ext uri="{FF2B5EF4-FFF2-40B4-BE49-F238E27FC236}">
                <a16:creationId xmlns:a16="http://schemas.microsoft.com/office/drawing/2014/main" id="{258E9657-A040-4B96-AA33-8E1AA99A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3" y="33933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  <p:bldP spid="30" grpId="0"/>
      <p:bldP spid="3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FFAEDFB-A2C8-47C7-8DFB-19A09A2F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protocol</a:t>
            </a:r>
            <a:r>
              <a:rPr lang="hu-HU" dirty="0"/>
              <a:t> is </a:t>
            </a:r>
            <a:r>
              <a:rPr lang="hu-HU" dirty="0" err="1"/>
              <a:t>governed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a </a:t>
            </a:r>
            <a:r>
              <a:rPr lang="hu-HU" dirty="0" err="1"/>
              <a:t>specific</a:t>
            </a:r>
            <a:r>
              <a:rPr lang="hu-HU" dirty="0"/>
              <a:t> API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6A1C87E2-E45E-4F5A-A586-6D8B191E81A9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E870967A-DE7B-46CA-953A-000747DB67F2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2DE1889C-0EE3-4DDA-9A04-CD3AC9C3B74F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C759F448-044F-4E9D-BCB6-2ECE65A85921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5F2261E8-6A3C-4F58-BF4C-116F8DC456CD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996FA23C-640E-45CD-B8CE-4F6D2731E495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6325211-9A9A-4EA8-907F-617476ECF85A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F03FDF7D-74D8-4672-91CC-F81B35D40C40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D46B24C-C79E-4196-AF5F-EEF8DB99CBA6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DB0C234C-68BE-40A8-AD76-18306A6C0460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B9272F1D-DD5B-4B7C-9733-C15B00226AAE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9A8B1D9-026B-4610-B3DF-7A2DD2900CAE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0E38579B-6636-418B-9CA5-6E029316045D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661ED4B4-FB64-45B8-989E-C155C5B61269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FD0EF527-2310-443B-BC2C-12344870E026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C56FB190-7CA2-45E6-9720-4498C144DD47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66B1403E-D766-4072-A0D3-BB3216F3A747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CF58E4E3-C3F1-4314-83CB-1155C97AAE4E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E824D46D-0C91-42AF-9AA2-35235C06965C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A766EA95-A3B7-4EC6-BDE6-5EBC1769312D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Ellipszis 23">
            <a:extLst>
              <a:ext uri="{FF2B5EF4-FFF2-40B4-BE49-F238E27FC236}">
                <a16:creationId xmlns:a16="http://schemas.microsoft.com/office/drawing/2014/main" id="{3839CFE7-C125-486B-A1E8-A32E0A29E020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4C637659-1460-4A2B-80AF-ECD6CC67291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8BC108C-B3B4-4AC6-94C2-F0E710AD3497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sp>
        <p:nvSpPr>
          <p:cNvPr id="27" name="Beszédbuborék: lekerekített sarkú téglalap 26">
            <a:extLst>
              <a:ext uri="{FF2B5EF4-FFF2-40B4-BE49-F238E27FC236}">
                <a16:creationId xmlns:a16="http://schemas.microsoft.com/office/drawing/2014/main" id="{FD38B172-2CB2-41F2-9C84-10776A7A8335}"/>
              </a:ext>
            </a:extLst>
          </p:cNvPr>
          <p:cNvSpPr/>
          <p:nvPr/>
        </p:nvSpPr>
        <p:spPr>
          <a:xfrm>
            <a:off x="85766" y="2863003"/>
            <a:ext cx="2348267" cy="945682"/>
          </a:xfrm>
          <a:prstGeom prst="wedgeRoundRectCallout">
            <a:avLst>
              <a:gd name="adj1" fmla="val 56635"/>
              <a:gd name="adj2" fmla="val 145961"/>
              <a:gd name="adj3" fmla="val 16667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i="1" dirty="0" err="1">
                <a:solidFill>
                  <a:schemeClr val="tx1"/>
                </a:solidFill>
              </a:rPr>
              <a:t>while</a:t>
            </a:r>
            <a:r>
              <a:rPr lang="hu-HU" sz="1400" i="1" dirty="0">
                <a:solidFill>
                  <a:schemeClr val="tx1"/>
                </a:solidFill>
              </a:rPr>
              <a:t> (…) {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 = …;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b="1" i="1" dirty="0" err="1">
                <a:solidFill>
                  <a:srgbClr val="C00000"/>
                </a:solidFill>
              </a:rPr>
              <a:t>send</a:t>
            </a:r>
            <a:r>
              <a:rPr lang="hu-HU" sz="1400" i="1" dirty="0">
                <a:solidFill>
                  <a:schemeClr val="tx1"/>
                </a:solidFill>
              </a:rPr>
              <a:t>(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, …);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8" name="Beszédbuborék: lekerekített sarkú téglalap 27">
            <a:extLst>
              <a:ext uri="{FF2B5EF4-FFF2-40B4-BE49-F238E27FC236}">
                <a16:creationId xmlns:a16="http://schemas.microsoft.com/office/drawing/2014/main" id="{B7366482-2BBF-48FA-AE8D-D9B3C79ED41E}"/>
              </a:ext>
            </a:extLst>
          </p:cNvPr>
          <p:cNvSpPr/>
          <p:nvPr/>
        </p:nvSpPr>
        <p:spPr>
          <a:xfrm>
            <a:off x="6924338" y="2225983"/>
            <a:ext cx="2348267" cy="945682"/>
          </a:xfrm>
          <a:prstGeom prst="wedgeRoundRectCallout">
            <a:avLst>
              <a:gd name="adj1" fmla="val 44338"/>
              <a:gd name="adj2" fmla="val 320007"/>
              <a:gd name="adj3" fmla="val 16667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i="1" dirty="0" err="1">
                <a:solidFill>
                  <a:schemeClr val="tx1"/>
                </a:solidFill>
              </a:rPr>
              <a:t>while</a:t>
            </a:r>
            <a:r>
              <a:rPr lang="hu-HU" sz="1400" i="1" dirty="0">
                <a:solidFill>
                  <a:schemeClr val="tx1"/>
                </a:solidFill>
              </a:rPr>
              <a:t> (…) {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 =</a:t>
            </a:r>
            <a:r>
              <a:rPr lang="hu-HU" sz="1400" b="1" i="1" dirty="0" err="1">
                <a:solidFill>
                  <a:srgbClr val="C00000"/>
                </a:solidFill>
              </a:rPr>
              <a:t>receive</a:t>
            </a:r>
            <a:r>
              <a:rPr lang="hu-HU" sz="1400" i="1" dirty="0">
                <a:solidFill>
                  <a:schemeClr val="tx1"/>
                </a:solidFill>
              </a:rPr>
              <a:t>(…);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E81EED5-A31F-4D89-8729-94BD5FB2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38" y="2679699"/>
            <a:ext cx="602951" cy="6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lated image">
            <a:extLst>
              <a:ext uri="{FF2B5EF4-FFF2-40B4-BE49-F238E27FC236}">
                <a16:creationId xmlns:a16="http://schemas.microsoft.com/office/drawing/2014/main" id="{60157243-2594-49A9-ADDD-C711D4F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129" y="1914880"/>
            <a:ext cx="602951" cy="6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zövegdoboz 28">
            <a:extLst>
              <a:ext uri="{FF2B5EF4-FFF2-40B4-BE49-F238E27FC236}">
                <a16:creationId xmlns:a16="http://schemas.microsoft.com/office/drawing/2014/main" id="{E1224E53-9192-4334-B2F4-968D5BD38ACE}"/>
              </a:ext>
            </a:extLst>
          </p:cNvPr>
          <p:cNvSpPr txBox="1"/>
          <p:nvPr/>
        </p:nvSpPr>
        <p:spPr>
          <a:xfrm>
            <a:off x="6924338" y="1914880"/>
            <a:ext cx="15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WoW</a:t>
            </a:r>
            <a:r>
              <a:rPr lang="hu-HU" dirty="0"/>
              <a:t> </a:t>
            </a:r>
            <a:r>
              <a:rPr lang="hu-HU" dirty="0" err="1"/>
              <a:t>client</a:t>
            </a:r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526C0574-36C3-48AF-B2E8-314B2F530D84}"/>
              </a:ext>
            </a:extLst>
          </p:cNvPr>
          <p:cNvSpPr txBox="1"/>
          <p:nvPr/>
        </p:nvSpPr>
        <p:spPr>
          <a:xfrm>
            <a:off x="65253" y="2533696"/>
            <a:ext cx="15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WoW</a:t>
            </a:r>
            <a:r>
              <a:rPr lang="hu-HU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146099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695EA01-AC93-47F4-9BF9-181CADDD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i="1" dirty="0" err="1"/>
              <a:t>How</a:t>
            </a:r>
            <a:r>
              <a:rPr lang="hu-HU" i="1" dirty="0"/>
              <a:t> </a:t>
            </a:r>
            <a:r>
              <a:rPr lang="hu-HU" i="1" dirty="0" err="1"/>
              <a:t>does</a:t>
            </a:r>
            <a:r>
              <a:rPr lang="hu-HU" i="1" dirty="0"/>
              <a:t> </a:t>
            </a:r>
            <a:r>
              <a:rPr lang="hu-HU" i="1" dirty="0" err="1"/>
              <a:t>the</a:t>
            </a:r>
            <a:r>
              <a:rPr lang="hu-HU" i="1" dirty="0"/>
              <a:t> Internet </a:t>
            </a:r>
            <a:r>
              <a:rPr lang="hu-HU" b="1" i="1" dirty="0" err="1">
                <a:solidFill>
                  <a:srgbClr val="FF0000"/>
                </a:solidFill>
              </a:rPr>
              <a:t>organize</a:t>
            </a:r>
            <a:r>
              <a:rPr lang="hu-HU" b="1" i="1" dirty="0">
                <a:solidFill>
                  <a:srgbClr val="FF0000"/>
                </a:solidFill>
              </a:rPr>
              <a:t> </a:t>
            </a:r>
            <a:r>
              <a:rPr lang="hu-HU" b="1" i="1" dirty="0" err="1">
                <a:solidFill>
                  <a:srgbClr val="FF0000"/>
                </a:solidFill>
              </a:rPr>
              <a:t>this</a:t>
            </a:r>
            <a:r>
              <a:rPr lang="hu-HU" i="1" dirty="0"/>
              <a:t>???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053F24E-ACD8-4E94-A6A9-E9E74E34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 </a:t>
            </a:r>
            <a:r>
              <a:rPr lang="hu-HU" dirty="0" err="1"/>
              <a:t>practice</a:t>
            </a:r>
            <a:r>
              <a:rPr lang="hu-HU" dirty="0"/>
              <a:t>,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existing</a:t>
            </a:r>
            <a:r>
              <a:rPr lang="hu-HU" dirty="0"/>
              <a:t> </a:t>
            </a:r>
            <a:r>
              <a:rPr lang="hu-HU" dirty="0" err="1"/>
              <a:t>protocols</a:t>
            </a:r>
            <a:r>
              <a:rPr lang="hu-HU" dirty="0"/>
              <a:t>…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21B9322-66DB-4AE2-A593-371841A5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9" y="1982963"/>
            <a:ext cx="7303502" cy="47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91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andards">
            <a:extLst>
              <a:ext uri="{FF2B5EF4-FFF2-40B4-BE49-F238E27FC236}">
                <a16:creationId xmlns:a16="http://schemas.microsoft.com/office/drawing/2014/main" id="{519D9A14-198C-4890-BE44-6746183A9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92" y="1551824"/>
            <a:ext cx="6993355" cy="39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38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components</a:t>
            </a:r>
            <a:endParaRPr lang="hu-HU" dirty="0"/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9E9B5A66-45FC-449A-BC19-2AD982A450E8}"/>
              </a:ext>
            </a:extLst>
          </p:cNvPr>
          <p:cNvSpPr txBox="1"/>
          <p:nvPr/>
        </p:nvSpPr>
        <p:spPr>
          <a:xfrm>
            <a:off x="3747909" y="1161537"/>
            <a:ext cx="1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End-</a:t>
            </a:r>
            <a:r>
              <a:rPr lang="hu-HU" b="1" dirty="0" err="1">
                <a:solidFill>
                  <a:srgbClr val="FF0000"/>
                </a:solidFill>
              </a:rPr>
              <a:t>points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63CF0A12-79B5-4CFB-999B-5F019979075E}"/>
              </a:ext>
            </a:extLst>
          </p:cNvPr>
          <p:cNvSpPr txBox="1"/>
          <p:nvPr/>
        </p:nvSpPr>
        <p:spPr>
          <a:xfrm>
            <a:off x="2908650" y="2901028"/>
            <a:ext cx="1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Switches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58DAA608-335C-48A0-9B06-C516283057B4}"/>
              </a:ext>
            </a:extLst>
          </p:cNvPr>
          <p:cNvSpPr txBox="1"/>
          <p:nvPr/>
        </p:nvSpPr>
        <p:spPr>
          <a:xfrm>
            <a:off x="5089522" y="3583604"/>
            <a:ext cx="166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Links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76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4072A21-B4CA-446A-A952-7226715A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352" y="1583360"/>
            <a:ext cx="7638448" cy="459360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can’t build large systems out of spaghetti code</a:t>
            </a:r>
          </a:p>
          <a:p>
            <a:pPr marL="0" indent="0">
              <a:buNone/>
            </a:pPr>
            <a:r>
              <a:rPr lang="en-US" i="1" dirty="0"/>
              <a:t>hard (if not, impossible) to understand, debug, update</a:t>
            </a:r>
            <a:endParaRPr lang="hu-HU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b="1" dirty="0"/>
              <a:t>need to bound the scope of changes</a:t>
            </a:r>
          </a:p>
          <a:p>
            <a:pPr marL="0" indent="0">
              <a:buNone/>
            </a:pPr>
            <a:r>
              <a:rPr lang="en-US" i="1" dirty="0"/>
              <a:t>evolve the system without rewriting it from scratch</a:t>
            </a:r>
            <a:endParaRPr lang="hu-HU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b="1" dirty="0"/>
              <a:t>Modularity is how we do it</a:t>
            </a:r>
          </a:p>
          <a:p>
            <a:pPr marL="0" indent="0">
              <a:buNone/>
            </a:pPr>
            <a:r>
              <a:rPr lang="en-US" i="1" dirty="0"/>
              <a:t>…and understand the system at a higher-level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904CD8F-B33A-4025-9E48-362139FA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 is a key component</a:t>
            </a:r>
            <a:br>
              <a:rPr lang="en-US" dirty="0"/>
            </a:br>
            <a:r>
              <a:rPr lang="hu-HU" dirty="0"/>
              <a:t>of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system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D815F14-4966-4B87-9C62-289C246AA3BA}"/>
              </a:ext>
            </a:extLst>
          </p:cNvPr>
          <p:cNvSpPr txBox="1"/>
          <p:nvPr/>
        </p:nvSpPr>
        <p:spPr>
          <a:xfrm>
            <a:off x="1097280" y="1583360"/>
            <a:ext cx="213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800" b="1" dirty="0" err="1">
                <a:solidFill>
                  <a:srgbClr val="FF0000"/>
                </a:solidFill>
              </a:rPr>
              <a:t>Problem</a:t>
            </a:r>
            <a:endParaRPr lang="hu-HU" sz="2800" b="1" dirty="0">
              <a:solidFill>
                <a:srgbClr val="FF0000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DA92830-C32C-48E9-BAC6-B17A766DC693}"/>
              </a:ext>
            </a:extLst>
          </p:cNvPr>
          <p:cNvSpPr txBox="1"/>
          <p:nvPr/>
        </p:nvSpPr>
        <p:spPr>
          <a:xfrm>
            <a:off x="1097280" y="4998729"/>
            <a:ext cx="213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800" b="1" dirty="0" err="1">
                <a:solidFill>
                  <a:srgbClr val="FF0000"/>
                </a:solidFill>
              </a:rPr>
              <a:t>Solution</a:t>
            </a:r>
            <a:endParaRPr lang="hu-H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31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0C9E5DA-F2B2-4E0D-AADB-562FCE619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253" y="1583360"/>
            <a:ext cx="5542546" cy="4593603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„</a:t>
            </a:r>
            <a:r>
              <a:rPr lang="hu-HU" dirty="0" err="1"/>
              <a:t>Modularity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abstraction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/>
              <a:t>is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way</a:t>
            </a:r>
            <a:r>
              <a:rPr lang="hu-HU" dirty="0"/>
              <a:t> </a:t>
            </a:r>
            <a:r>
              <a:rPr lang="hu-HU" dirty="0" err="1"/>
              <a:t>things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</a:t>
            </a:r>
            <a:r>
              <a:rPr lang="hu-HU" dirty="0" err="1"/>
              <a:t>done</a:t>
            </a:r>
            <a:r>
              <a:rPr lang="hu-HU" dirty="0"/>
              <a:t>”</a:t>
            </a:r>
          </a:p>
          <a:p>
            <a:pPr marL="0" indent="0">
              <a:buNone/>
            </a:pPr>
            <a:r>
              <a:rPr lang="hu-HU" i="1" dirty="0"/>
              <a:t>	Barbara </a:t>
            </a:r>
            <a:r>
              <a:rPr lang="hu-HU" i="1" dirty="0" err="1"/>
              <a:t>Liskov</a:t>
            </a:r>
            <a:r>
              <a:rPr lang="hu-HU" i="1" dirty="0"/>
              <a:t>, MIT</a:t>
            </a:r>
          </a:p>
        </p:txBody>
      </p:sp>
      <p:pic>
        <p:nvPicPr>
          <p:cNvPr id="5122" name="Picture 2" descr="Image result for barbara liskov">
            <a:extLst>
              <a:ext uri="{FF2B5EF4-FFF2-40B4-BE49-F238E27FC236}">
                <a16:creationId xmlns:a16="http://schemas.microsoft.com/office/drawing/2014/main" id="{C90F580A-083F-4A80-8849-7BDEAED8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4" y="2263079"/>
            <a:ext cx="5131298" cy="269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5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CA0AEAE-99E6-4BC1-B3A2-238AF616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				</a:t>
            </a:r>
            <a:r>
              <a:rPr lang="hu-HU" b="1" dirty="0">
                <a:solidFill>
                  <a:srgbClr val="FF0000"/>
                </a:solidFill>
              </a:rPr>
              <a:t>and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network</a:t>
            </a:r>
            <a:r>
              <a:rPr lang="hu-HU" b="1" dirty="0">
                <a:solidFill>
                  <a:srgbClr val="FF0000"/>
                </a:solidFill>
              </a:rPr>
              <a:t> hardware/software</a:t>
            </a:r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					</a:t>
            </a:r>
            <a:r>
              <a:rPr lang="hu-HU" b="1" dirty="0" err="1">
                <a:solidFill>
                  <a:srgbClr val="FF0000"/>
                </a:solidFill>
              </a:rPr>
              <a:t>that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implement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them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B4A1106-A6D6-4F24-A2CC-6965145C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To provide structure to the design of network protocols,</a:t>
            </a:r>
            <a:br>
              <a:rPr lang="en-US" sz="3600" dirty="0"/>
            </a:br>
            <a:r>
              <a:rPr lang="en-US" sz="3600" dirty="0"/>
              <a:t>network designers organize </a:t>
            </a:r>
            <a:r>
              <a:rPr lang="en-US" sz="3600" b="1" dirty="0">
                <a:solidFill>
                  <a:srgbClr val="FF0000"/>
                </a:solidFill>
              </a:rPr>
              <a:t>protocols</a:t>
            </a:r>
            <a:r>
              <a:rPr lang="en-US" sz="3600" dirty="0"/>
              <a:t> in layers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978105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Hálózatok modelljei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Internet rétegmodelljei</a:t>
            </a:r>
          </a:p>
          <a:p>
            <a:pPr lvl="1"/>
            <a:r>
              <a:rPr lang="hu-HU" sz="2000" dirty="0"/>
              <a:t>TCP/IP modell: 4 réteget különböztet meg. 1982 márciusában az amerikai hadászati célú számítógépes hálózatok standardja lett. 1985-től népszerűsítették kereskedelmi felhasználásra. (</a:t>
            </a:r>
            <a:r>
              <a:rPr lang="hu-HU" sz="2000" i="1" dirty="0" err="1"/>
              <a:t>Interop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Hibrid TCP/IP modell: 5 réteget különböztet meg (</a:t>
            </a:r>
            <a:r>
              <a:rPr lang="hu-HU" sz="2000" i="1" dirty="0" err="1"/>
              <a:t>Tanenbaum</a:t>
            </a:r>
            <a:r>
              <a:rPr lang="hu-HU" sz="2000" i="1" dirty="0"/>
              <a:t>, </a:t>
            </a:r>
            <a:r>
              <a:rPr lang="hu-HU" sz="2000" i="1" dirty="0" err="1"/>
              <a:t>Stallings</a:t>
            </a:r>
            <a:r>
              <a:rPr lang="hu-HU" sz="2000" i="1" dirty="0"/>
              <a:t>, </a:t>
            </a:r>
            <a:r>
              <a:rPr lang="hu-HU" sz="2000" i="1" dirty="0" err="1"/>
              <a:t>Kurose</a:t>
            </a:r>
            <a:r>
              <a:rPr lang="hu-HU" sz="2000" i="1" dirty="0"/>
              <a:t>, </a:t>
            </a:r>
            <a:r>
              <a:rPr lang="hu-HU" sz="2000" i="1" dirty="0" err="1"/>
              <a:t>Forouzan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Nyílt rendszerek hálózatának standard modellje</a:t>
            </a:r>
          </a:p>
          <a:p>
            <a:pPr lvl="1"/>
            <a:r>
              <a:rPr lang="hu-HU" sz="2000" b="1" i="1" dirty="0"/>
              <a:t>O</a:t>
            </a:r>
            <a:r>
              <a:rPr lang="hu-HU" sz="2000" i="1" dirty="0"/>
              <a:t>pen </a:t>
            </a:r>
            <a:r>
              <a:rPr lang="hu-HU" sz="2000" b="1" i="1" dirty="0"/>
              <a:t>S</a:t>
            </a:r>
            <a:r>
              <a:rPr lang="hu-HU" sz="2000" i="1" dirty="0"/>
              <a:t>ystem </a:t>
            </a:r>
            <a:r>
              <a:rPr lang="hu-HU" sz="2000" b="1" i="1" dirty="0" err="1"/>
              <a:t>I</a:t>
            </a:r>
            <a:r>
              <a:rPr lang="hu-HU" sz="2000" i="1" dirty="0" err="1"/>
              <a:t>nterconnection</a:t>
            </a:r>
            <a:r>
              <a:rPr lang="hu-HU" sz="2000" i="1" dirty="0"/>
              <a:t> </a:t>
            </a:r>
            <a:r>
              <a:rPr lang="hu-HU" sz="2000" i="1" dirty="0" err="1"/>
              <a:t>Reference</a:t>
            </a:r>
            <a:r>
              <a:rPr lang="hu-HU" sz="2000" i="1" dirty="0"/>
              <a:t> </a:t>
            </a:r>
            <a:r>
              <a:rPr lang="hu-HU" sz="2000" i="1" dirty="0" err="1"/>
              <a:t>Model</a:t>
            </a:r>
            <a:r>
              <a:rPr lang="hu-HU" sz="2000" dirty="0"/>
              <a:t>: Röviden OSI referencia modell, amely egy 7-rétegű standard, koncepcionális modellt definiál kommunikációs hálózatok belső funkcionalitásaihoz. (</a:t>
            </a:r>
            <a:r>
              <a:rPr lang="hu-HU" sz="2000" i="1" dirty="0"/>
              <a:t>ISO/IEC 7498-1</a:t>
            </a:r>
            <a:r>
              <a:rPr lang="hu-HU" sz="200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(RFC 1122)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6632" y="2622886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Alkalmazási réteg</a:t>
            </a:r>
            <a:r>
              <a:rPr lang="hu-HU" cap="small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(angolul </a:t>
            </a:r>
            <a:r>
              <a:rPr lang="hu-HU" i="1" dirty="0" err="1">
                <a:solidFill>
                  <a:schemeClr val="tx1"/>
                </a:solidFill>
              </a:rPr>
              <a:t>Application</a:t>
            </a:r>
            <a:r>
              <a:rPr lang="hu-HU" i="1" dirty="0">
                <a:solidFill>
                  <a:schemeClr val="tx1"/>
                </a:solidFill>
              </a:rPr>
              <a:t>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6631" y="3356813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Szállítói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Transport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6631" y="4090740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Hálózati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Internet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46631" y="4824667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Kapcsolati réteg</a:t>
            </a:r>
            <a:endParaRPr lang="hu-HU" cap="small" dirty="0">
              <a:solidFill>
                <a:schemeClr val="tx1"/>
              </a:solidFill>
            </a:endParaRPr>
          </a:p>
          <a:p>
            <a:pPr algn="ctr"/>
            <a:r>
              <a:rPr lang="hu-HU" dirty="0">
                <a:solidFill>
                  <a:schemeClr val="tx1"/>
                </a:solidFill>
              </a:rPr>
              <a:t> (angolul </a:t>
            </a:r>
            <a:r>
              <a:rPr lang="hu-HU" i="1" dirty="0">
                <a:solidFill>
                  <a:schemeClr val="tx1"/>
                </a:solidFill>
              </a:rPr>
              <a:t>Link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32883" y="2622886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6432884" y="3356813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32883" y="4090740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32883" y="4824667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741720" y="2827422"/>
            <a:ext cx="578242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TELNET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04963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FTP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806178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DNS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179494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526783" y="3513224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30620" y="3513221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28327" y="4247148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79293" y="4981075"/>
            <a:ext cx="624335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ARPANET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319235" y="4981075"/>
            <a:ext cx="595767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SATNET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908906" y="4975060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LAN</a:t>
            </a:r>
            <a:endParaRPr lang="hu-HU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90022" y="4981075"/>
            <a:ext cx="634136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25" name="Left Brace 24"/>
          <p:cNvSpPr/>
          <p:nvPr/>
        </p:nvSpPr>
        <p:spPr>
          <a:xfrm>
            <a:off x="6171702" y="2622886"/>
            <a:ext cx="192788" cy="2189749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7" name="Left Brace 26"/>
          <p:cNvSpPr/>
          <p:nvPr/>
        </p:nvSpPr>
        <p:spPr>
          <a:xfrm>
            <a:off x="6157865" y="4848725"/>
            <a:ext cx="206627" cy="661741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8" name="TextBox 27"/>
          <p:cNvSpPr txBox="1"/>
          <p:nvPr/>
        </p:nvSpPr>
        <p:spPr>
          <a:xfrm>
            <a:off x="5440277" y="3561348"/>
            <a:ext cx="10172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protokollok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28993" y="5025706"/>
            <a:ext cx="8867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hálózatok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6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rétegei („bottom-up”)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440787"/>
            <a:ext cx="7543800" cy="5325773"/>
          </a:xfrm>
        </p:spPr>
        <p:txBody>
          <a:bodyPr>
            <a:noAutofit/>
          </a:bodyPr>
          <a:lstStyle/>
          <a:p>
            <a:r>
              <a:rPr lang="hu-HU" sz="1800" b="1" dirty="0"/>
              <a:t>Kapcsolati réteg / </a:t>
            </a:r>
            <a:r>
              <a:rPr lang="hu-HU" sz="1800" b="1" dirty="0" err="1"/>
              <a:t>Host-to-network</a:t>
            </a:r>
            <a:r>
              <a:rPr lang="hu-HU" sz="1800" b="1" dirty="0"/>
              <a:t> </a:t>
            </a:r>
            <a:r>
              <a:rPr lang="hu-HU" sz="1800" b="1" dirty="0" err="1"/>
              <a:t>or</a:t>
            </a:r>
            <a:r>
              <a:rPr lang="hu-HU" sz="1800" b="1" dirty="0"/>
              <a:t> Link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nem specifikált</a:t>
            </a:r>
          </a:p>
          <a:p>
            <a:pPr lvl="1"/>
            <a:r>
              <a:rPr lang="hu-HU" sz="1600" dirty="0"/>
              <a:t>a LAN-tól függ</a:t>
            </a:r>
          </a:p>
          <a:p>
            <a:r>
              <a:rPr lang="hu-HU" sz="1800" b="1" dirty="0"/>
              <a:t>Internet réteg / Internet </a:t>
            </a:r>
            <a:r>
              <a:rPr lang="hu-HU" sz="1800" b="1" dirty="0" err="1"/>
              <a:t>or</a:t>
            </a:r>
            <a:r>
              <a:rPr lang="hu-HU" sz="1800" b="1" dirty="0"/>
              <a:t> Network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speciális csomagformátum</a:t>
            </a:r>
          </a:p>
          <a:p>
            <a:pPr lvl="1"/>
            <a:r>
              <a:rPr lang="hu-HU" sz="1600" dirty="0"/>
              <a:t>útvonal meghatározás (</a:t>
            </a:r>
            <a:r>
              <a:rPr lang="hu-HU" sz="1600" dirty="0" err="1"/>
              <a:t>routing</a:t>
            </a:r>
            <a:r>
              <a:rPr lang="hu-HU" sz="1600" dirty="0"/>
              <a:t>)</a:t>
            </a:r>
          </a:p>
          <a:p>
            <a:pPr lvl="1"/>
            <a:r>
              <a:rPr lang="hu-HU" sz="1600" dirty="0"/>
              <a:t>csomag továbbítás (angolul </a:t>
            </a:r>
            <a:r>
              <a:rPr lang="hu-HU" sz="1600" i="1" dirty="0" err="1"/>
              <a:t>packet</a:t>
            </a:r>
            <a:r>
              <a:rPr lang="hu-HU" sz="1600" i="1" dirty="0"/>
              <a:t> </a:t>
            </a:r>
            <a:r>
              <a:rPr lang="hu-HU" sz="1600" i="1" dirty="0" err="1"/>
              <a:t>forwarding</a:t>
            </a:r>
            <a:r>
              <a:rPr lang="hu-HU" sz="1600" dirty="0"/>
              <a:t>)</a:t>
            </a:r>
          </a:p>
          <a:p>
            <a:r>
              <a:rPr lang="hu-HU" sz="1800" b="1" dirty="0"/>
              <a:t>Szállítói réteg / </a:t>
            </a:r>
            <a:r>
              <a:rPr lang="hu-HU" sz="1800" b="1" dirty="0" err="1"/>
              <a:t>Transport</a:t>
            </a:r>
            <a:r>
              <a:rPr lang="hu-HU" sz="1800" b="1" dirty="0"/>
              <a:t>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b="1" dirty="0" err="1"/>
              <a:t>T</a:t>
            </a:r>
            <a:r>
              <a:rPr lang="hu-HU" sz="1600" dirty="0" err="1"/>
              <a:t>ransport</a:t>
            </a:r>
            <a:r>
              <a:rPr lang="hu-HU" sz="1600" dirty="0"/>
              <a:t> </a:t>
            </a:r>
            <a:r>
              <a:rPr lang="hu-HU" sz="1600" b="1" dirty="0" err="1"/>
              <a:t>C</a:t>
            </a:r>
            <a:r>
              <a:rPr lang="hu-HU" sz="1600" dirty="0" err="1"/>
              <a:t>ontrol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</a:t>
            </a:r>
          </a:p>
          <a:p>
            <a:pPr lvl="2"/>
            <a:r>
              <a:rPr lang="hu-HU" sz="1600" dirty="0"/>
              <a:t>megbízható, kétirányú bájt-folyam átviteli szolgáltatás</a:t>
            </a:r>
          </a:p>
          <a:p>
            <a:pPr lvl="2"/>
            <a:r>
              <a:rPr lang="hu-HU" sz="1600" dirty="0"/>
              <a:t>szegmentálás, folyamfelügyelet, </a:t>
            </a:r>
            <a:r>
              <a:rPr lang="hu-HU" sz="1600" dirty="0" err="1"/>
              <a:t>multiplexálás</a:t>
            </a:r>
            <a:endParaRPr lang="hu-HU" sz="1600" dirty="0"/>
          </a:p>
          <a:p>
            <a:pPr lvl="1"/>
            <a:r>
              <a:rPr lang="hu-HU" sz="1600" b="1" dirty="0" err="1"/>
              <a:t>U</a:t>
            </a:r>
            <a:r>
              <a:rPr lang="hu-HU" sz="1600" dirty="0" err="1"/>
              <a:t>ser</a:t>
            </a:r>
            <a:r>
              <a:rPr lang="hu-HU" sz="1600" dirty="0"/>
              <a:t> </a:t>
            </a:r>
            <a:r>
              <a:rPr lang="hu-HU" sz="1600" b="1" dirty="0" err="1"/>
              <a:t>D</a:t>
            </a:r>
            <a:r>
              <a:rPr lang="hu-HU" sz="1600" dirty="0" err="1"/>
              <a:t>atagram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 </a:t>
            </a:r>
          </a:p>
          <a:p>
            <a:pPr lvl="2"/>
            <a:r>
              <a:rPr lang="hu-HU" sz="1600" dirty="0"/>
              <a:t>nem megbízható átviteli szolgáltatás</a:t>
            </a:r>
          </a:p>
          <a:p>
            <a:pPr lvl="2"/>
            <a:r>
              <a:rPr lang="hu-HU" sz="1600" dirty="0"/>
              <a:t>nincs folyamfelügyelet</a:t>
            </a:r>
          </a:p>
          <a:p>
            <a:r>
              <a:rPr lang="hu-HU" sz="1800" b="1" dirty="0"/>
              <a:t> Alkalmazási réteg / </a:t>
            </a:r>
            <a:r>
              <a:rPr lang="hu-HU" sz="1800" b="1" dirty="0" err="1"/>
              <a:t>Application</a:t>
            </a:r>
            <a:r>
              <a:rPr lang="hu-HU" sz="1800" b="1" dirty="0"/>
              <a:t>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Szolgáltatások nyújtása: Telnet, FTP, SMTP, HTTP, NNTP, DNS, SSH, etc.</a:t>
            </a:r>
            <a:endParaRPr lang="hu-HU" sz="1800" dirty="0"/>
          </a:p>
          <a:p>
            <a:pPr lvl="1"/>
            <a:endParaRPr lang="hu-HU" sz="1800" dirty="0"/>
          </a:p>
          <a:p>
            <a:endParaRPr lang="hu-HU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61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Rétegek jellemzése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22043" y="1600200"/>
            <a:ext cx="5893557" cy="5105400"/>
          </a:xfrm>
        </p:spPr>
        <p:txBody>
          <a:bodyPr anchor="ctr"/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Mit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csinál</a:t>
            </a:r>
            <a:r>
              <a:rPr lang="hu-HU" dirty="0"/>
              <a:t> az adott réteg?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férhetünk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hozzá</a:t>
            </a:r>
            <a:r>
              <a:rPr lang="hu-HU" dirty="0"/>
              <a:t> a réteghez?</a:t>
            </a:r>
            <a:endParaRPr lang="en-US" dirty="0"/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implementáljuk</a:t>
            </a:r>
            <a:r>
              <a:rPr lang="hu-HU" dirty="0"/>
              <a:t> a réteget?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82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Fizikai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Információt visz át két fizikailag összekötött eszköz között</a:t>
            </a:r>
          </a:p>
          <a:p>
            <a:pPr lvl="1"/>
            <a:r>
              <a:rPr lang="en-US" dirty="0" err="1"/>
              <a:t>definiálja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átviteli</a:t>
            </a:r>
            <a:r>
              <a:rPr lang="en-US" dirty="0"/>
              <a:t> </a:t>
            </a:r>
            <a:r>
              <a:rPr lang="en-US" dirty="0" err="1"/>
              <a:t>közeg</a:t>
            </a:r>
            <a:r>
              <a:rPr lang="en-US" dirty="0"/>
              <a:t> </a:t>
            </a:r>
            <a:r>
              <a:rPr lang="en-US" dirty="0" err="1"/>
              <a:t>kapcsolatát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Specifikálja egy bit átvitelét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Egy bit kódolásának sémája</a:t>
            </a:r>
            <a:endParaRPr lang="en-US" dirty="0"/>
          </a:p>
          <a:p>
            <a:pPr lvl="1"/>
            <a:r>
              <a:rPr lang="hu-HU" dirty="0"/>
              <a:t>Feszültség szintek</a:t>
            </a:r>
            <a:endParaRPr lang="en-US" dirty="0"/>
          </a:p>
          <a:p>
            <a:pPr lvl="1"/>
            <a:r>
              <a:rPr lang="hu-HU" dirty="0"/>
              <a:t>Jelek időzítése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</a:t>
            </a:r>
            <a:r>
              <a:rPr lang="hu-HU" dirty="0"/>
              <a:t>koaxiális kábel</a:t>
            </a:r>
            <a:r>
              <a:rPr lang="en-US" dirty="0"/>
              <a:t>, </a:t>
            </a:r>
            <a:r>
              <a:rPr lang="hu-HU" dirty="0"/>
              <a:t>optikai kábel</a:t>
            </a:r>
            <a:r>
              <a:rPr lang="en-US" dirty="0"/>
              <a:t>, </a:t>
            </a:r>
            <a:r>
              <a:rPr lang="hu-HU" dirty="0"/>
              <a:t>rádió frekvenciás adó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8619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69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Adatkapcsolati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Adatok keretekre tördelésezés: határok a csomagok között </a:t>
            </a:r>
          </a:p>
          <a:p>
            <a:pPr lvl="1"/>
            <a:r>
              <a:rPr lang="hu-HU" dirty="0"/>
              <a:t>Közeghozzáférés vezérlés</a:t>
            </a:r>
            <a:r>
              <a:rPr lang="en-US" dirty="0"/>
              <a:t> (MAC)</a:t>
            </a:r>
          </a:p>
          <a:p>
            <a:pPr lvl="1"/>
            <a:r>
              <a:rPr lang="en-US" dirty="0"/>
              <a:t>Per-hop </a:t>
            </a:r>
            <a:r>
              <a:rPr lang="hu-HU" dirty="0"/>
              <a:t>megbízhatóság és folyamvezérlés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Keret küldése két közös médiumra kötött eszköz között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Fizikai címzés</a:t>
            </a:r>
            <a:r>
              <a:rPr lang="en-US" dirty="0"/>
              <a:t> (</a:t>
            </a:r>
            <a:r>
              <a:rPr lang="hu-HU" dirty="0"/>
              <a:t>pl.</a:t>
            </a:r>
            <a:r>
              <a:rPr lang="en-US" dirty="0"/>
              <a:t> MAC address</a:t>
            </a:r>
            <a:r>
              <a:rPr lang="hu-HU" dirty="0"/>
              <a:t>, IB </a:t>
            </a:r>
            <a:r>
              <a:rPr lang="hu-HU" dirty="0" err="1"/>
              <a:t>address</a:t>
            </a:r>
            <a:r>
              <a:rPr lang="en-US" dirty="0"/>
              <a:t>)</a:t>
            </a:r>
          </a:p>
          <a:p>
            <a:r>
              <a:rPr lang="hu-HU" dirty="0"/>
              <a:t>Példák</a:t>
            </a:r>
            <a:r>
              <a:rPr lang="en-US" dirty="0"/>
              <a:t>: Ethernet,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hu-HU" dirty="0" err="1"/>
              <a:t>InfiniBand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7329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Csomagtovábbítás</a:t>
            </a:r>
          </a:p>
          <a:p>
            <a:pPr lvl="1"/>
            <a:r>
              <a:rPr lang="hu-HU" dirty="0"/>
              <a:t>Útvonalválasztás</a:t>
            </a:r>
          </a:p>
          <a:p>
            <a:pPr lvl="1"/>
            <a:r>
              <a:rPr lang="hu-HU" dirty="0"/>
              <a:t>Csomag </a:t>
            </a:r>
            <a:r>
              <a:rPr lang="hu-HU" dirty="0" err="1"/>
              <a:t>fragmentálás</a:t>
            </a:r>
            <a:r>
              <a:rPr lang="hu-HU" dirty="0"/>
              <a:t> kezelése</a:t>
            </a:r>
            <a:endParaRPr lang="en-US" dirty="0"/>
          </a:p>
          <a:p>
            <a:pPr lvl="1"/>
            <a:r>
              <a:rPr lang="hu-HU" dirty="0"/>
              <a:t>Csomag ütemezés</a:t>
            </a:r>
            <a:endParaRPr lang="en-US" dirty="0"/>
          </a:p>
          <a:p>
            <a:pPr lvl="1"/>
            <a:r>
              <a:rPr lang="hu-HU" dirty="0"/>
              <a:t>Puffer kezelés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Csomag küldése egy adott végpontnak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Globálisan egyedi címeket definiálása</a:t>
            </a:r>
            <a:endParaRPr lang="en-US" dirty="0"/>
          </a:p>
          <a:p>
            <a:pPr lvl="1"/>
            <a:r>
              <a:rPr lang="hu-HU" dirty="0" err="1"/>
              <a:t>Routing</a:t>
            </a:r>
            <a:r>
              <a:rPr lang="hu-HU" dirty="0"/>
              <a:t> táblák karbantartása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Internet Protocol (IP</a:t>
            </a:r>
            <a:r>
              <a:rPr lang="hu-HU" dirty="0"/>
              <a:t>v4</a:t>
            </a:r>
            <a:r>
              <a:rPr lang="en-US" dirty="0"/>
              <a:t>), IPv6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6068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2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share network resources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1441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Szállítói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/>
              <a:t>Multiplex</a:t>
            </a:r>
            <a:r>
              <a:rPr lang="hu-HU" dirty="0" err="1"/>
              <a:t>álás</a:t>
            </a:r>
            <a:r>
              <a:rPr lang="en-US" dirty="0"/>
              <a:t>/</a:t>
            </a:r>
            <a:r>
              <a:rPr lang="en-US" dirty="0" err="1"/>
              <a:t>demultiplex</a:t>
            </a:r>
            <a:r>
              <a:rPr lang="hu-HU" dirty="0" err="1"/>
              <a:t>álás</a:t>
            </a:r>
            <a:endParaRPr lang="en-US" dirty="0"/>
          </a:p>
          <a:p>
            <a:pPr lvl="1"/>
            <a:r>
              <a:rPr lang="hu-HU" dirty="0"/>
              <a:t>Torlódásvezérlés</a:t>
            </a:r>
            <a:endParaRPr lang="en-US" dirty="0"/>
          </a:p>
          <a:p>
            <a:pPr lvl="1"/>
            <a:r>
              <a:rPr lang="hu-HU" dirty="0"/>
              <a:t>Megbízható, sorrendhelyes továbbítás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Üzenet küldése egy célállomásnak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Port </a:t>
            </a:r>
            <a:r>
              <a:rPr lang="hu-HU" dirty="0"/>
              <a:t>szám</a:t>
            </a:r>
            <a:endParaRPr lang="en-US" dirty="0"/>
          </a:p>
          <a:p>
            <a:pPr lvl="1"/>
            <a:r>
              <a:rPr lang="hu-HU" dirty="0"/>
              <a:t>Megbízhatóság/Hiba javítás</a:t>
            </a:r>
            <a:endParaRPr lang="en-US" dirty="0"/>
          </a:p>
          <a:p>
            <a:pPr lvl="1"/>
            <a:r>
              <a:rPr lang="hu-HU" dirty="0"/>
              <a:t>Folyamfelügyelet</a:t>
            </a:r>
          </a:p>
          <a:p>
            <a:r>
              <a:rPr lang="hu-HU" dirty="0"/>
              <a:t>Példa</a:t>
            </a:r>
            <a:r>
              <a:rPr lang="en-US" dirty="0"/>
              <a:t>: UDP, TCP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4895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28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Ülés v. Munkamenet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 err="1"/>
              <a:t>kapcsolat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: </a:t>
            </a:r>
            <a:r>
              <a:rPr lang="en-US" dirty="0" err="1"/>
              <a:t>felépítés</a:t>
            </a:r>
            <a:r>
              <a:rPr lang="en-US" dirty="0"/>
              <a:t>, </a:t>
            </a:r>
            <a:r>
              <a:rPr lang="en-US" dirty="0" err="1"/>
              <a:t>fenntarás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bontás</a:t>
            </a:r>
            <a:endParaRPr lang="en-US" dirty="0"/>
          </a:p>
          <a:p>
            <a:pPr lvl="1"/>
            <a:r>
              <a:rPr lang="en-US" dirty="0" err="1"/>
              <a:t>munkamenet</a:t>
            </a:r>
            <a:r>
              <a:rPr lang="en-US" dirty="0"/>
              <a:t> </a:t>
            </a:r>
            <a:r>
              <a:rPr lang="en-US" dirty="0" err="1"/>
              <a:t>típusának</a:t>
            </a:r>
            <a:r>
              <a:rPr lang="en-US" dirty="0"/>
              <a:t> </a:t>
            </a:r>
            <a:r>
              <a:rPr lang="en-US" dirty="0" err="1"/>
              <a:t>meghatározása</a:t>
            </a:r>
            <a:endParaRPr lang="en-US" dirty="0"/>
          </a:p>
          <a:p>
            <a:pPr lvl="1"/>
            <a:r>
              <a:rPr lang="en-US" dirty="0" err="1"/>
              <a:t>szinkronizációs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 (checkpoint)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</a:t>
            </a:r>
            <a:r>
              <a:rPr lang="en-US" dirty="0"/>
              <a:t>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Token </a:t>
            </a:r>
            <a:r>
              <a:rPr lang="hu-HU" dirty="0"/>
              <a:t>menedzsment</a:t>
            </a:r>
            <a:endParaRPr lang="en-US" dirty="0"/>
          </a:p>
          <a:p>
            <a:pPr lvl="1"/>
            <a:r>
              <a:rPr lang="hu-HU" dirty="0" err="1"/>
              <a:t>Szinkronizációs</a:t>
            </a:r>
            <a:r>
              <a:rPr lang="en-US" dirty="0"/>
              <a:t> checkpoints</a:t>
            </a:r>
            <a:r>
              <a:rPr lang="hu-HU" dirty="0"/>
              <a:t> beszúrás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>
                <a:solidFill>
                  <a:schemeClr val="accent1"/>
                </a:solidFill>
              </a:rPr>
              <a:t>nincs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3692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62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Megjelenítési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Adatkonverzió különböző reprezentációk között</a:t>
            </a:r>
            <a:endParaRPr lang="en-US" dirty="0"/>
          </a:p>
          <a:p>
            <a:pPr lvl="1"/>
            <a:r>
              <a:rPr lang="hu-HU" dirty="0"/>
              <a:t>Pl.</a:t>
            </a:r>
            <a:r>
              <a:rPr lang="en-US" dirty="0"/>
              <a:t> big endian to little endian</a:t>
            </a:r>
          </a:p>
          <a:p>
            <a:pPr lvl="1"/>
            <a:r>
              <a:rPr lang="hu-HU" dirty="0"/>
              <a:t>Pl.</a:t>
            </a:r>
            <a:r>
              <a:rPr lang="en-US" dirty="0"/>
              <a:t> </a:t>
            </a:r>
            <a:r>
              <a:rPr lang="en-US" dirty="0" err="1"/>
              <a:t>Ascii</a:t>
            </a:r>
            <a:r>
              <a:rPr lang="en-US" dirty="0"/>
              <a:t> to Unicode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Adatformátumokat definiál</a:t>
            </a:r>
            <a:endParaRPr lang="en-US" dirty="0"/>
          </a:p>
          <a:p>
            <a:pPr lvl="1"/>
            <a:r>
              <a:rPr lang="hu-HU" dirty="0"/>
              <a:t>Transzformációs szabályokat alkalmaz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hu-HU" dirty="0" err="1">
                <a:solidFill>
                  <a:schemeClr val="accent1"/>
                </a:solidFill>
              </a:rPr>
              <a:t>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2402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Alkalmazási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/>
              <a:t>kapcsold be a </a:t>
            </a:r>
            <a:r>
              <a:rPr lang="hu-HU" dirty="0" err="1"/>
              <a:t>mobilod</a:t>
            </a:r>
            <a:r>
              <a:rPr lang="hu-HU" dirty="0"/>
              <a:t> és nézd meg milyen </a:t>
            </a:r>
            <a:r>
              <a:rPr lang="hu-HU" dirty="0" err="1"/>
              <a:t>appok</a:t>
            </a:r>
            <a:r>
              <a:rPr lang="hu-HU" dirty="0"/>
              <a:t> vannak rajta…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1141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6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 flipH="1">
            <a:off x="4252696" y="2524860"/>
            <a:ext cx="3637131" cy="1478875"/>
            <a:chOff x="1219200" y="4876799"/>
            <a:chExt cx="5181606" cy="1384995"/>
          </a:xfrm>
        </p:grpSpPr>
        <p:sp>
          <p:nvSpPr>
            <p:cNvPr id="77" name="Rectangular Callout 76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42277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19206" y="4876799"/>
              <a:ext cx="5181600" cy="129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Az első 2-3 réteget minden eszköz implementálja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4117073" y="4562227"/>
            <a:ext cx="394420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117073" y="3952619"/>
            <a:ext cx="3944206" cy="749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17073" y="3386936"/>
            <a:ext cx="3944206" cy="2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OSI </a:t>
            </a:r>
            <a:r>
              <a:rPr lang="hu-HU" dirty="0"/>
              <a:t>m</a:t>
            </a:r>
            <a:r>
              <a:rPr lang="en-US" dirty="0" err="1"/>
              <a:t>odel</a:t>
            </a:r>
            <a:r>
              <a:rPr lang="hu-HU" dirty="0"/>
              <a:t>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54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694456" y="1531959"/>
            <a:ext cx="8839200" cy="5425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OSI: Open Systems Interconnect Model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62822" y="2524862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35400" y="2524862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1582" y="3100350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724024" y="310035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1713" y="3673527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724155" y="367352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51713" y="4246704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24155" y="424670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51713" y="4819881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724155" y="481988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51713" y="5397615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724155" y="539761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51844" y="5970792"/>
            <a:ext cx="2269960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724286" y="597079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61207" y="4824438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933649" y="482443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61207" y="5402172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4933649" y="540217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61339" y="5975349"/>
            <a:ext cx="1134849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168303" y="2524861"/>
            <a:ext cx="226996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8168566" y="2524861"/>
            <a:ext cx="2215105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68303" y="3100349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140745" y="310034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68434" y="3673526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8140876" y="367352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68434" y="4246703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8140876" y="424670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168434" y="4819880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8140876" y="481988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8434" y="5397614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8140876" y="539761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68565" y="5970791"/>
            <a:ext cx="2269960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8141007" y="597079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2131118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1</a:t>
            </a:r>
          </a:p>
        </p:txBody>
      </p:sp>
      <p:sp>
        <p:nvSpPr>
          <p:cNvPr id="53" name="Content Placeholder 5"/>
          <p:cNvSpPr txBox="1">
            <a:spLocks/>
          </p:cNvSpPr>
          <p:nvPr/>
        </p:nvSpPr>
        <p:spPr>
          <a:xfrm>
            <a:off x="5381954" y="2011906"/>
            <a:ext cx="1628446" cy="542502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 err="1"/>
              <a:t>Router</a:t>
            </a:r>
            <a:r>
              <a:rPr lang="hu-HU" dirty="0"/>
              <a:t>/</a:t>
            </a:r>
            <a:r>
              <a:rPr lang="en-US" dirty="0"/>
              <a:t>Switch</a:t>
            </a:r>
          </a:p>
        </p:txBody>
      </p:sp>
      <p:sp>
        <p:nvSpPr>
          <p:cNvPr id="54" name="Content Placeholder 5"/>
          <p:cNvSpPr txBox="1">
            <a:spLocks/>
          </p:cNvSpPr>
          <p:nvPr/>
        </p:nvSpPr>
        <p:spPr>
          <a:xfrm>
            <a:off x="8594670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93058" y="5975349"/>
            <a:ext cx="1134849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961207" y="5966234"/>
            <a:ext cx="2269961" cy="573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4974859" y="596623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103425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03425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299273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299273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103425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299273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130721" y="2808495"/>
            <a:ext cx="3946478" cy="295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614840" y="4640239"/>
            <a:ext cx="8957626" cy="207445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 flipH="1">
            <a:off x="4180762" y="3292597"/>
            <a:ext cx="4279615" cy="954107"/>
            <a:chOff x="226664" y="4876799"/>
            <a:chExt cx="6174142" cy="1384995"/>
          </a:xfrm>
        </p:grpSpPr>
        <p:sp>
          <p:nvSpPr>
            <p:cNvPr id="80" name="Rectangular Callout 79"/>
            <p:cNvSpPr/>
            <p:nvPr/>
          </p:nvSpPr>
          <p:spPr>
            <a:xfrm>
              <a:off x="226664" y="4876799"/>
              <a:ext cx="6174140" cy="1384995"/>
            </a:xfrm>
            <a:prstGeom prst="wedgeRectCallout">
              <a:avLst>
                <a:gd name="adj1" fmla="val 42675"/>
                <a:gd name="adj2" fmla="val 23835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96273" y="4876799"/>
              <a:ext cx="600453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rétegek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peer-to-peer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egymással kommunikálnak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flipH="1">
            <a:off x="4139285" y="2917496"/>
            <a:ext cx="4455384" cy="1042611"/>
            <a:chOff x="32923" y="4748322"/>
            <a:chExt cx="6427716" cy="1513472"/>
          </a:xfrm>
        </p:grpSpPr>
        <p:sp>
          <p:nvSpPr>
            <p:cNvPr id="83" name="Rectangular Callout 82"/>
            <p:cNvSpPr/>
            <p:nvPr/>
          </p:nvSpPr>
          <p:spPr>
            <a:xfrm>
              <a:off x="32923" y="4876799"/>
              <a:ext cx="6367879" cy="1384995"/>
            </a:xfrm>
            <a:prstGeom prst="wedgeRectCallout">
              <a:avLst>
                <a:gd name="adj1" fmla="val 33012"/>
                <a:gd name="adj2" fmla="val 10389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923" y="4748322"/>
              <a:ext cx="6427716" cy="138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rétegek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peer-to-peer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egymással kommunikálnak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94" name="Freeform 93"/>
          <p:cNvSpPr/>
          <p:nvPr/>
        </p:nvSpPr>
        <p:spPr>
          <a:xfrm>
            <a:off x="2861240" y="2661314"/>
            <a:ext cx="6510224" cy="3620814"/>
          </a:xfrm>
          <a:custGeom>
            <a:avLst/>
            <a:gdLst>
              <a:gd name="connsiteX0" fmla="*/ 196415 w 7225012"/>
              <a:gd name="connsiteY0" fmla="*/ 208102 h 4187963"/>
              <a:gd name="connsiteX1" fmla="*/ 251006 w 7225012"/>
              <a:gd name="connsiteY1" fmla="*/ 3824759 h 4187963"/>
              <a:gd name="connsiteX2" fmla="*/ 2666659 w 7225012"/>
              <a:gd name="connsiteY2" fmla="*/ 3852055 h 4187963"/>
              <a:gd name="connsiteX3" fmla="*/ 2734898 w 7225012"/>
              <a:gd name="connsiteY3" fmla="*/ 2664699 h 4187963"/>
              <a:gd name="connsiteX4" fmla="*/ 4236152 w 7225012"/>
              <a:gd name="connsiteY4" fmla="*/ 2596461 h 4187963"/>
              <a:gd name="connsiteX5" fmla="*/ 4290743 w 7225012"/>
              <a:gd name="connsiteY5" fmla="*/ 3920293 h 4187963"/>
              <a:gd name="connsiteX6" fmla="*/ 6747340 w 7225012"/>
              <a:gd name="connsiteY6" fmla="*/ 3838407 h 4187963"/>
              <a:gd name="connsiteX7" fmla="*/ 6760988 w 7225012"/>
              <a:gd name="connsiteY7" fmla="*/ 317285 h 4187963"/>
              <a:gd name="connsiteX8" fmla="*/ 7225012 w 7225012"/>
              <a:gd name="connsiteY8" fmla="*/ 385523 h 4187963"/>
              <a:gd name="connsiteX0" fmla="*/ 196415 w 6916918"/>
              <a:gd name="connsiteY0" fmla="*/ 0 h 3979861"/>
              <a:gd name="connsiteX1" fmla="*/ 251006 w 6916918"/>
              <a:gd name="connsiteY1" fmla="*/ 3616657 h 3979861"/>
              <a:gd name="connsiteX2" fmla="*/ 2666659 w 6916918"/>
              <a:gd name="connsiteY2" fmla="*/ 3643953 h 3979861"/>
              <a:gd name="connsiteX3" fmla="*/ 2734898 w 6916918"/>
              <a:gd name="connsiteY3" fmla="*/ 2456597 h 3979861"/>
              <a:gd name="connsiteX4" fmla="*/ 4236152 w 6916918"/>
              <a:gd name="connsiteY4" fmla="*/ 2388359 h 3979861"/>
              <a:gd name="connsiteX5" fmla="*/ 4290743 w 6916918"/>
              <a:gd name="connsiteY5" fmla="*/ 3712191 h 3979861"/>
              <a:gd name="connsiteX6" fmla="*/ 6747340 w 6916918"/>
              <a:gd name="connsiteY6" fmla="*/ 3630305 h 3979861"/>
              <a:gd name="connsiteX7" fmla="*/ 6760988 w 6916918"/>
              <a:gd name="connsiteY7" fmla="*/ 109183 h 3979861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0 w 6564573"/>
              <a:gd name="connsiteY0" fmla="*/ 0 h 3897581"/>
              <a:gd name="connsiteX1" fmla="*/ 54591 w 6564573"/>
              <a:gd name="connsiteY1" fmla="*/ 3616657 h 3897581"/>
              <a:gd name="connsiteX2" fmla="*/ 2470244 w 6564573"/>
              <a:gd name="connsiteY2" fmla="*/ 3643953 h 3897581"/>
              <a:gd name="connsiteX3" fmla="*/ 2538483 w 6564573"/>
              <a:gd name="connsiteY3" fmla="*/ 2456597 h 3897581"/>
              <a:gd name="connsiteX4" fmla="*/ 4039737 w 6564573"/>
              <a:gd name="connsiteY4" fmla="*/ 2388359 h 3897581"/>
              <a:gd name="connsiteX5" fmla="*/ 4094328 w 6564573"/>
              <a:gd name="connsiteY5" fmla="*/ 3712191 h 3897581"/>
              <a:gd name="connsiteX6" fmla="*/ 6550925 w 6564573"/>
              <a:gd name="connsiteY6" fmla="*/ 3630305 h 3897581"/>
              <a:gd name="connsiteX7" fmla="*/ 6564573 w 6564573"/>
              <a:gd name="connsiteY7" fmla="*/ 109183 h 3897581"/>
              <a:gd name="connsiteX0" fmla="*/ 0 w 6564573"/>
              <a:gd name="connsiteY0" fmla="*/ 0 h 3717182"/>
              <a:gd name="connsiteX1" fmla="*/ 54591 w 6564573"/>
              <a:gd name="connsiteY1" fmla="*/ 3616657 h 3717182"/>
              <a:gd name="connsiteX2" fmla="*/ 2470244 w 6564573"/>
              <a:gd name="connsiteY2" fmla="*/ 3643953 h 3717182"/>
              <a:gd name="connsiteX3" fmla="*/ 2538483 w 6564573"/>
              <a:gd name="connsiteY3" fmla="*/ 2456597 h 3717182"/>
              <a:gd name="connsiteX4" fmla="*/ 4039737 w 6564573"/>
              <a:gd name="connsiteY4" fmla="*/ 2388359 h 3717182"/>
              <a:gd name="connsiteX5" fmla="*/ 4094328 w 6564573"/>
              <a:gd name="connsiteY5" fmla="*/ 3712191 h 3717182"/>
              <a:gd name="connsiteX6" fmla="*/ 6550925 w 6564573"/>
              <a:gd name="connsiteY6" fmla="*/ 3630305 h 3717182"/>
              <a:gd name="connsiteX7" fmla="*/ 6564573 w 6564573"/>
              <a:gd name="connsiteY7" fmla="*/ 109183 h 3717182"/>
              <a:gd name="connsiteX0" fmla="*/ 41011 w 6510050"/>
              <a:gd name="connsiteY0" fmla="*/ 0 h 3717182"/>
              <a:gd name="connsiteX1" fmla="*/ 68 w 6510050"/>
              <a:gd name="connsiteY1" fmla="*/ 3616657 h 3717182"/>
              <a:gd name="connsiteX2" fmla="*/ 2415721 w 6510050"/>
              <a:gd name="connsiteY2" fmla="*/ 3643953 h 3717182"/>
              <a:gd name="connsiteX3" fmla="*/ 2483960 w 6510050"/>
              <a:gd name="connsiteY3" fmla="*/ 2456597 h 3717182"/>
              <a:gd name="connsiteX4" fmla="*/ 3985214 w 6510050"/>
              <a:gd name="connsiteY4" fmla="*/ 2388359 h 3717182"/>
              <a:gd name="connsiteX5" fmla="*/ 4039805 w 6510050"/>
              <a:gd name="connsiteY5" fmla="*/ 3712191 h 3717182"/>
              <a:gd name="connsiteX6" fmla="*/ 6496402 w 6510050"/>
              <a:gd name="connsiteY6" fmla="*/ 3630305 h 3717182"/>
              <a:gd name="connsiteX7" fmla="*/ 6510050 w 6510050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15895 w 6510224"/>
              <a:gd name="connsiteY2" fmla="*/ 3643953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4026331 w 6510224"/>
              <a:gd name="connsiteY4" fmla="*/ 2470246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30119"/>
              <a:gd name="connsiteX1" fmla="*/ 242 w 6510224"/>
              <a:gd name="connsiteY1" fmla="*/ 3616657 h 3730119"/>
              <a:gd name="connsiteX2" fmla="*/ 2456838 w 6510224"/>
              <a:gd name="connsiteY2" fmla="*/ 3616657 h 3730119"/>
              <a:gd name="connsiteX3" fmla="*/ 2484134 w 6510224"/>
              <a:gd name="connsiteY3" fmla="*/ 2456597 h 3730119"/>
              <a:gd name="connsiteX4" fmla="*/ 4026331 w 6510224"/>
              <a:gd name="connsiteY4" fmla="*/ 2470246 h 3730119"/>
              <a:gd name="connsiteX5" fmla="*/ 4039979 w 6510224"/>
              <a:gd name="connsiteY5" fmla="*/ 3712191 h 3730119"/>
              <a:gd name="connsiteX6" fmla="*/ 6496576 w 6510224"/>
              <a:gd name="connsiteY6" fmla="*/ 3725839 h 3730119"/>
              <a:gd name="connsiteX7" fmla="*/ 6510224 w 6510224"/>
              <a:gd name="connsiteY7" fmla="*/ 109183 h 3730119"/>
              <a:gd name="connsiteX0" fmla="*/ 242 w 6510224"/>
              <a:gd name="connsiteY0" fmla="*/ 13647 h 3620936"/>
              <a:gd name="connsiteX1" fmla="*/ 242 w 6510224"/>
              <a:gd name="connsiteY1" fmla="*/ 3507474 h 3620936"/>
              <a:gd name="connsiteX2" fmla="*/ 2456838 w 6510224"/>
              <a:gd name="connsiteY2" fmla="*/ 3507474 h 3620936"/>
              <a:gd name="connsiteX3" fmla="*/ 2484134 w 6510224"/>
              <a:gd name="connsiteY3" fmla="*/ 2347414 h 3620936"/>
              <a:gd name="connsiteX4" fmla="*/ 4026331 w 6510224"/>
              <a:gd name="connsiteY4" fmla="*/ 2361063 h 3620936"/>
              <a:gd name="connsiteX5" fmla="*/ 4039979 w 6510224"/>
              <a:gd name="connsiteY5" fmla="*/ 3603008 h 3620936"/>
              <a:gd name="connsiteX6" fmla="*/ 6496576 w 6510224"/>
              <a:gd name="connsiteY6" fmla="*/ 3616656 h 3620936"/>
              <a:gd name="connsiteX7" fmla="*/ 6510224 w 6510224"/>
              <a:gd name="connsiteY7" fmla="*/ 0 h 3620936"/>
              <a:gd name="connsiteX0" fmla="*/ 242 w 6510224"/>
              <a:gd name="connsiteY0" fmla="*/ 81886 h 3689175"/>
              <a:gd name="connsiteX1" fmla="*/ 242 w 6510224"/>
              <a:gd name="connsiteY1" fmla="*/ 3575713 h 3689175"/>
              <a:gd name="connsiteX2" fmla="*/ 2456838 w 6510224"/>
              <a:gd name="connsiteY2" fmla="*/ 3575713 h 3689175"/>
              <a:gd name="connsiteX3" fmla="*/ 2484134 w 6510224"/>
              <a:gd name="connsiteY3" fmla="*/ 2415653 h 3689175"/>
              <a:gd name="connsiteX4" fmla="*/ 4026331 w 6510224"/>
              <a:gd name="connsiteY4" fmla="*/ 2429302 h 3689175"/>
              <a:gd name="connsiteX5" fmla="*/ 4039979 w 6510224"/>
              <a:gd name="connsiteY5" fmla="*/ 3671247 h 3689175"/>
              <a:gd name="connsiteX6" fmla="*/ 6496576 w 6510224"/>
              <a:gd name="connsiteY6" fmla="*/ 3684895 h 3689175"/>
              <a:gd name="connsiteX7" fmla="*/ 6510224 w 6510224"/>
              <a:gd name="connsiteY7" fmla="*/ 0 h 3689175"/>
              <a:gd name="connsiteX0" fmla="*/ 242 w 6510224"/>
              <a:gd name="connsiteY0" fmla="*/ 122829 h 3730118"/>
              <a:gd name="connsiteX1" fmla="*/ 242 w 6510224"/>
              <a:gd name="connsiteY1" fmla="*/ 3616656 h 3730118"/>
              <a:gd name="connsiteX2" fmla="*/ 2456838 w 6510224"/>
              <a:gd name="connsiteY2" fmla="*/ 3616656 h 3730118"/>
              <a:gd name="connsiteX3" fmla="*/ 2484134 w 6510224"/>
              <a:gd name="connsiteY3" fmla="*/ 2456596 h 3730118"/>
              <a:gd name="connsiteX4" fmla="*/ 4026331 w 6510224"/>
              <a:gd name="connsiteY4" fmla="*/ 2470245 h 3730118"/>
              <a:gd name="connsiteX5" fmla="*/ 4039979 w 6510224"/>
              <a:gd name="connsiteY5" fmla="*/ 3712190 h 3730118"/>
              <a:gd name="connsiteX6" fmla="*/ 6496576 w 6510224"/>
              <a:gd name="connsiteY6" fmla="*/ 3725838 h 3730118"/>
              <a:gd name="connsiteX7" fmla="*/ 6510224 w 6510224"/>
              <a:gd name="connsiteY7" fmla="*/ 0 h 3730118"/>
              <a:gd name="connsiteX0" fmla="*/ 242 w 6510224"/>
              <a:gd name="connsiteY0" fmla="*/ 122829 h 3725838"/>
              <a:gd name="connsiteX1" fmla="*/ 242 w 6510224"/>
              <a:gd name="connsiteY1" fmla="*/ 3616656 h 3725838"/>
              <a:gd name="connsiteX2" fmla="*/ 2456838 w 6510224"/>
              <a:gd name="connsiteY2" fmla="*/ 3616656 h 3725838"/>
              <a:gd name="connsiteX3" fmla="*/ 2484134 w 6510224"/>
              <a:gd name="connsiteY3" fmla="*/ 2456596 h 3725838"/>
              <a:gd name="connsiteX4" fmla="*/ 4026331 w 6510224"/>
              <a:gd name="connsiteY4" fmla="*/ 2470245 h 3725838"/>
              <a:gd name="connsiteX5" fmla="*/ 4039979 w 6510224"/>
              <a:gd name="connsiteY5" fmla="*/ 3589360 h 3725838"/>
              <a:gd name="connsiteX6" fmla="*/ 6496576 w 6510224"/>
              <a:gd name="connsiteY6" fmla="*/ 3725838 h 3725838"/>
              <a:gd name="connsiteX7" fmla="*/ 6510224 w 6510224"/>
              <a:gd name="connsiteY7" fmla="*/ 0 h 3725838"/>
              <a:gd name="connsiteX0" fmla="*/ 242 w 6510224"/>
              <a:gd name="connsiteY0" fmla="*/ 122829 h 3620814"/>
              <a:gd name="connsiteX1" fmla="*/ 242 w 6510224"/>
              <a:gd name="connsiteY1" fmla="*/ 3616656 h 3620814"/>
              <a:gd name="connsiteX2" fmla="*/ 2456838 w 6510224"/>
              <a:gd name="connsiteY2" fmla="*/ 3616656 h 3620814"/>
              <a:gd name="connsiteX3" fmla="*/ 2484134 w 6510224"/>
              <a:gd name="connsiteY3" fmla="*/ 2456596 h 3620814"/>
              <a:gd name="connsiteX4" fmla="*/ 4026331 w 6510224"/>
              <a:gd name="connsiteY4" fmla="*/ 2470245 h 3620814"/>
              <a:gd name="connsiteX5" fmla="*/ 4039979 w 6510224"/>
              <a:gd name="connsiteY5" fmla="*/ 3589360 h 3620814"/>
              <a:gd name="connsiteX6" fmla="*/ 6496576 w 6510224"/>
              <a:gd name="connsiteY6" fmla="*/ 3589360 h 3620814"/>
              <a:gd name="connsiteX7" fmla="*/ 6510224 w 6510224"/>
              <a:gd name="connsiteY7" fmla="*/ 0 h 362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0224" h="3620814">
                <a:moveTo>
                  <a:pt x="242" y="122829"/>
                </a:moveTo>
                <a:cubicBezTo>
                  <a:pt x="12753" y="126241"/>
                  <a:pt x="-2032" y="3596185"/>
                  <a:pt x="242" y="3616656"/>
                </a:cubicBezTo>
                <a:cubicBezTo>
                  <a:pt x="-11131" y="3596185"/>
                  <a:pt x="2438641" y="3632578"/>
                  <a:pt x="2456838" y="3616656"/>
                </a:cubicBezTo>
                <a:cubicBezTo>
                  <a:pt x="2475035" y="3600734"/>
                  <a:pt x="2481860" y="2447498"/>
                  <a:pt x="2484134" y="2456596"/>
                </a:cubicBezTo>
                <a:cubicBezTo>
                  <a:pt x="2486408" y="2465694"/>
                  <a:pt x="4012683" y="2452047"/>
                  <a:pt x="4026331" y="2470245"/>
                </a:cubicBezTo>
                <a:cubicBezTo>
                  <a:pt x="4039979" y="2488443"/>
                  <a:pt x="4017233" y="3559790"/>
                  <a:pt x="4039979" y="3589360"/>
                </a:cubicBezTo>
                <a:cubicBezTo>
                  <a:pt x="4062725" y="3618930"/>
                  <a:pt x="6467006" y="3589360"/>
                  <a:pt x="6496576" y="3589360"/>
                </a:cubicBezTo>
                <a:cubicBezTo>
                  <a:pt x="6526146" y="3589360"/>
                  <a:pt x="6485203" y="29570"/>
                  <a:pt x="6510224" y="0"/>
                </a:cubicBezTo>
              </a:path>
            </a:pathLst>
          </a:custGeom>
          <a:noFill/>
          <a:ln w="114300">
            <a:solidFill>
              <a:schemeClr val="accent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9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layer provides a service to the layer above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service </a:t>
            </a:r>
            <a:r>
              <a:rPr lang="hu-HU" u="sng" dirty="0" err="1"/>
              <a:t>provided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  <a:r>
              <a:rPr lang="hu-HU" i="1" dirty="0" err="1"/>
              <a:t>high</a:t>
            </a:r>
            <a:r>
              <a:rPr lang="hu-HU" i="1" dirty="0"/>
              <a:t> </a:t>
            </a:r>
            <a:r>
              <a:rPr lang="hu-HU" i="1" dirty="0" err="1"/>
              <a:t>level</a:t>
            </a:r>
            <a:r>
              <a:rPr lang="hu-HU" i="1" dirty="0"/>
              <a:t> </a:t>
            </a:r>
            <a:r>
              <a:rPr lang="hu-HU" i="1" dirty="0" err="1"/>
              <a:t>network</a:t>
            </a:r>
            <a:r>
              <a:rPr lang="hu-HU" i="1" dirty="0"/>
              <a:t> </a:t>
            </a:r>
            <a:r>
              <a:rPr lang="hu-HU" i="1" dirty="0" err="1"/>
              <a:t>access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r>
              <a:rPr lang="hu-HU" i="1" dirty="0"/>
              <a:t>end-</a:t>
            </a:r>
            <a:r>
              <a:rPr lang="hu-HU" i="1" dirty="0" err="1"/>
              <a:t>to</a:t>
            </a:r>
            <a:r>
              <a:rPr lang="hu-HU" i="1" dirty="0"/>
              <a:t>-end </a:t>
            </a:r>
            <a:r>
              <a:rPr lang="hu-HU" i="1" dirty="0" err="1"/>
              <a:t>delivery</a:t>
            </a:r>
            <a:r>
              <a:rPr lang="hu-HU" i="1" dirty="0"/>
              <a:t> (</a:t>
            </a:r>
            <a:r>
              <a:rPr lang="hu-HU" i="1" dirty="0" err="1"/>
              <a:t>reliable</a:t>
            </a:r>
            <a:r>
              <a:rPr lang="hu-HU" i="1" dirty="0"/>
              <a:t> </a:t>
            </a:r>
            <a:r>
              <a:rPr lang="hu-HU" i="1" dirty="0" err="1"/>
              <a:t>or</a:t>
            </a:r>
            <a:r>
              <a:rPr lang="hu-HU" i="1" dirty="0"/>
              <a:t> </a:t>
            </a:r>
            <a:r>
              <a:rPr lang="hu-HU" i="1" dirty="0" err="1"/>
              <a:t>not</a:t>
            </a:r>
            <a:r>
              <a:rPr lang="hu-HU" i="1" dirty="0"/>
              <a:t>)</a:t>
            </a:r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  <a:r>
              <a:rPr lang="hu-HU" i="1" dirty="0" err="1"/>
              <a:t>global</a:t>
            </a:r>
            <a:r>
              <a:rPr lang="hu-HU" i="1" dirty="0"/>
              <a:t> </a:t>
            </a:r>
            <a:r>
              <a:rPr lang="hu-HU" i="1" dirty="0" err="1"/>
              <a:t>best-effort</a:t>
            </a:r>
            <a:r>
              <a:rPr lang="hu-HU" i="1" dirty="0"/>
              <a:t> </a:t>
            </a:r>
            <a:r>
              <a:rPr lang="hu-HU" i="1" dirty="0" err="1"/>
              <a:t>delivery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r>
              <a:rPr lang="hu-HU" i="1" dirty="0"/>
              <a:t>local </a:t>
            </a:r>
            <a:r>
              <a:rPr lang="hu-HU" i="1" dirty="0" err="1"/>
              <a:t>best-effort</a:t>
            </a:r>
            <a:r>
              <a:rPr lang="hu-HU" i="1" dirty="0"/>
              <a:t> </a:t>
            </a:r>
            <a:r>
              <a:rPr lang="hu-HU" i="1" dirty="0" err="1"/>
              <a:t>delivery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r>
              <a:rPr lang="hu-HU" i="1" dirty="0" err="1"/>
              <a:t>physical</a:t>
            </a:r>
            <a:r>
              <a:rPr lang="hu-HU" i="1" dirty="0"/>
              <a:t> </a:t>
            </a:r>
            <a:r>
              <a:rPr lang="hu-HU" i="1" dirty="0" err="1"/>
              <a:t>transfer</a:t>
            </a:r>
            <a:r>
              <a:rPr lang="hu-HU" i="1" dirty="0"/>
              <a:t> of </a:t>
            </a:r>
            <a:r>
              <a:rPr lang="hu-HU" i="1" dirty="0" err="1"/>
              <a:t>bits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Hybrid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– 5 </a:t>
            </a:r>
            <a:r>
              <a:rPr lang="hu-HU" dirty="0" err="1"/>
              <a:t>layers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2260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6308DD5-553D-4350-9A56-D34032E2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Applications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Reliable (or unreliable) transport</a:t>
            </a:r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Best-effort global packet delivery</a:t>
            </a:r>
            <a:endParaRPr lang="hu-HU" b="1" dirty="0"/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Best-effort local packet delivery</a:t>
            </a:r>
            <a:endParaRPr lang="hu-HU" b="1" dirty="0"/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  <a:endParaRPr lang="hu-HU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/>
              <a:t>Physical transfer of bits</a:t>
            </a:r>
            <a:endParaRPr lang="hu-HU" b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37EB836-692A-460D-BA3C-F2716025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layer provides a service to the layer above</a:t>
            </a:r>
            <a:br>
              <a:rPr lang="en-US" dirty="0"/>
            </a:br>
            <a:r>
              <a:rPr lang="en-US" dirty="0"/>
              <a:t>by </a:t>
            </a:r>
            <a:r>
              <a:rPr lang="en-US" dirty="0">
                <a:solidFill>
                  <a:srgbClr val="FF0000"/>
                </a:solidFill>
              </a:rPr>
              <a:t>using the services of the layer directly below it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6146" name="Picture 2" descr="Image result for internet hourglass">
            <a:extLst>
              <a:ext uri="{FF2B5EF4-FFF2-40B4-BE49-F238E27FC236}">
                <a16:creationId xmlns:a16="http://schemas.microsoft.com/office/drawing/2014/main" id="{CDBC7053-ABD8-462C-8091-B21EF429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845" y="1319988"/>
            <a:ext cx="3333297" cy="521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FC0573-E870-43F4-B27D-B36D57D5E060}"/>
              </a:ext>
            </a:extLst>
          </p:cNvPr>
          <p:cNvCxnSpPr>
            <a:cxnSpLocks/>
          </p:cNvCxnSpPr>
          <p:nvPr/>
        </p:nvCxnSpPr>
        <p:spPr>
          <a:xfrm>
            <a:off x="2472267" y="1783644"/>
            <a:ext cx="5226755" cy="5757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1D3D4FAB-35FD-43EB-8E4C-257913E2825E}"/>
              </a:ext>
            </a:extLst>
          </p:cNvPr>
          <p:cNvCxnSpPr>
            <a:cxnSpLocks/>
          </p:cNvCxnSpPr>
          <p:nvPr/>
        </p:nvCxnSpPr>
        <p:spPr>
          <a:xfrm>
            <a:off x="4538133" y="2765778"/>
            <a:ext cx="3561645" cy="4555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87059648-A1F2-4749-9D5A-532DBFBA1C7D}"/>
              </a:ext>
            </a:extLst>
          </p:cNvPr>
          <p:cNvCxnSpPr>
            <a:cxnSpLocks/>
          </p:cNvCxnSpPr>
          <p:nvPr/>
        </p:nvCxnSpPr>
        <p:spPr>
          <a:xfrm>
            <a:off x="4712156" y="3770489"/>
            <a:ext cx="3997221" cy="202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6E59FB2D-0E24-4623-96AC-27357FB903C0}"/>
              </a:ext>
            </a:extLst>
          </p:cNvPr>
          <p:cNvCxnSpPr>
            <a:cxnSpLocks/>
          </p:cNvCxnSpPr>
          <p:nvPr/>
        </p:nvCxnSpPr>
        <p:spPr>
          <a:xfrm flipV="1">
            <a:off x="4538133" y="4651400"/>
            <a:ext cx="3476978" cy="135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A4D328A-2F50-4B39-AFEA-519413FC1D6B}"/>
              </a:ext>
            </a:extLst>
          </p:cNvPr>
          <p:cNvCxnSpPr>
            <a:cxnSpLocks/>
          </p:cNvCxnSpPr>
          <p:nvPr/>
        </p:nvCxnSpPr>
        <p:spPr>
          <a:xfrm>
            <a:off x="3606799" y="5763507"/>
            <a:ext cx="4092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10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role</a:t>
            </a:r>
            <a:r>
              <a:rPr lang="hu-HU" u="sng" dirty="0"/>
              <a:t> (</a:t>
            </a:r>
            <a:r>
              <a:rPr lang="hu-HU" u="sng" dirty="0">
                <a:solidFill>
                  <a:srgbClr val="FF0000"/>
                </a:solidFill>
              </a:rPr>
              <a:t>PDU</a:t>
            </a:r>
            <a:r>
              <a:rPr lang="hu-HU" u="sng" dirty="0"/>
              <a:t>)</a:t>
            </a:r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  <a:r>
              <a:rPr lang="hu-HU" dirty="0" err="1"/>
              <a:t>exchanges</a:t>
            </a:r>
            <a:r>
              <a:rPr lang="hu-HU" dirty="0"/>
              <a:t> </a:t>
            </a:r>
            <a:r>
              <a:rPr lang="hu-HU" dirty="0" err="1">
                <a:solidFill>
                  <a:srgbClr val="FF0000"/>
                </a:solidFill>
              </a:rPr>
              <a:t>messages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processes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r>
              <a:rPr lang="hu-HU" dirty="0" err="1"/>
              <a:t>transports</a:t>
            </a:r>
            <a:r>
              <a:rPr lang="hu-HU" dirty="0"/>
              <a:t> </a:t>
            </a:r>
            <a:r>
              <a:rPr lang="hu-HU" dirty="0" err="1">
                <a:solidFill>
                  <a:srgbClr val="FF0000"/>
                </a:solidFill>
              </a:rPr>
              <a:t>segments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end-</a:t>
            </a:r>
            <a:r>
              <a:rPr lang="hu-HU" dirty="0" err="1"/>
              <a:t>systems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packets</a:t>
            </a:r>
            <a:r>
              <a:rPr lang="en-US" dirty="0"/>
              <a:t> around the network</a:t>
            </a:r>
            <a:endParaRPr lang="hu-HU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frames</a:t>
            </a:r>
            <a:r>
              <a:rPr lang="en-US" dirty="0"/>
              <a:t> across a link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bits</a:t>
            </a:r>
            <a:r>
              <a:rPr lang="en-US" dirty="0"/>
              <a:t> across a physical medium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layer has a </a:t>
            </a:r>
            <a:r>
              <a:rPr lang="en-US" dirty="0">
                <a:solidFill>
                  <a:srgbClr val="FF0000"/>
                </a:solidFill>
              </a:rPr>
              <a:t>unit of data</a:t>
            </a:r>
            <a:r>
              <a:rPr lang="hu-HU" dirty="0">
                <a:solidFill>
                  <a:srgbClr val="FF0000"/>
                </a:solidFill>
              </a:rPr>
              <a:t>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					</a:t>
            </a:r>
            <a:r>
              <a:rPr lang="hu-HU" dirty="0">
                <a:solidFill>
                  <a:schemeClr val="tx1"/>
                </a:solidFill>
              </a:rPr>
              <a:t>(</a:t>
            </a:r>
            <a:r>
              <a:rPr lang="hu-HU" dirty="0" err="1">
                <a:solidFill>
                  <a:schemeClr val="tx1"/>
                </a:solidFill>
              </a:rPr>
              <a:t>aka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b="1" u="sng" dirty="0" err="1">
                <a:solidFill>
                  <a:srgbClr val="FF0000"/>
                </a:solidFill>
              </a:rPr>
              <a:t>p</a:t>
            </a:r>
            <a:r>
              <a:rPr lang="hu-HU" b="1" dirty="0" err="1">
                <a:solidFill>
                  <a:srgbClr val="FF0000"/>
                </a:solidFill>
              </a:rPr>
              <a:t>rotocol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u="sng" dirty="0" err="1">
                <a:solidFill>
                  <a:srgbClr val="FF0000"/>
                </a:solidFill>
              </a:rPr>
              <a:t>d</a:t>
            </a:r>
            <a:r>
              <a:rPr lang="hu-HU" b="1" dirty="0" err="1">
                <a:solidFill>
                  <a:srgbClr val="FF0000"/>
                </a:solidFill>
              </a:rPr>
              <a:t>ata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u="sng" dirty="0">
                <a:solidFill>
                  <a:srgbClr val="FF0000"/>
                </a:solidFill>
              </a:rPr>
              <a:t>u</a:t>
            </a:r>
            <a:r>
              <a:rPr lang="hu-HU" b="1" dirty="0">
                <a:solidFill>
                  <a:srgbClr val="FF0000"/>
                </a:solidFill>
              </a:rPr>
              <a:t>nit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8141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protocols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HTTP, SMTP, FTP, SIP,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TCP, UDP, SCTP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IP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Ethernet, Wifi, ADSL, </a:t>
            </a:r>
            <a:r>
              <a:rPr lang="hu-HU" dirty="0" err="1"/>
              <a:t>WiMAX</a:t>
            </a:r>
            <a:r>
              <a:rPr lang="hu-HU" dirty="0"/>
              <a:t>, LTE,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Twisted </a:t>
            </a:r>
            <a:r>
              <a:rPr lang="hu-HU" dirty="0" err="1"/>
              <a:t>pair</a:t>
            </a:r>
            <a:r>
              <a:rPr lang="hu-HU" dirty="0"/>
              <a:t>, </a:t>
            </a:r>
            <a:r>
              <a:rPr lang="hu-HU" dirty="0" err="1"/>
              <a:t>fiber</a:t>
            </a:r>
            <a:r>
              <a:rPr lang="hu-HU" dirty="0"/>
              <a:t>, </a:t>
            </a:r>
            <a:r>
              <a:rPr lang="hu-HU" dirty="0" err="1"/>
              <a:t>coaxial</a:t>
            </a:r>
            <a:r>
              <a:rPr lang="hu-HU" dirty="0"/>
              <a:t> </a:t>
            </a:r>
            <a:r>
              <a:rPr lang="hu-HU" dirty="0" err="1"/>
              <a:t>cable</a:t>
            </a:r>
            <a:r>
              <a:rPr lang="hu-HU" dirty="0"/>
              <a:t>, 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layer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(except for L3)</a:t>
            </a:r>
            <a:r>
              <a:rPr lang="en-US" dirty="0"/>
              <a:t> is </a:t>
            </a:r>
            <a:br>
              <a:rPr lang="hu-HU" dirty="0"/>
            </a:br>
            <a:r>
              <a:rPr lang="en-US" dirty="0"/>
              <a:t>implemented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protocols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02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protocols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HTTP, SMTP, FTP, SIP,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TCP, UDP, SCTP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L3	Network</a:t>
            </a:r>
            <a:r>
              <a:rPr lang="hu-HU" dirty="0">
                <a:solidFill>
                  <a:srgbClr val="FF0000"/>
                </a:solidFill>
              </a:rPr>
              <a:t>		IP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Ethernet, Wifi, ADSL, </a:t>
            </a:r>
            <a:r>
              <a:rPr lang="hu-HU" dirty="0" err="1"/>
              <a:t>WiMAX</a:t>
            </a:r>
            <a:r>
              <a:rPr lang="hu-HU" dirty="0"/>
              <a:t>, LTE,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Twisted </a:t>
            </a:r>
            <a:r>
              <a:rPr lang="hu-HU" dirty="0" err="1"/>
              <a:t>pair</a:t>
            </a:r>
            <a:r>
              <a:rPr lang="hu-HU" dirty="0"/>
              <a:t>, </a:t>
            </a:r>
            <a:r>
              <a:rPr lang="hu-HU" dirty="0" err="1"/>
              <a:t>fiber</a:t>
            </a:r>
            <a:r>
              <a:rPr lang="hu-HU" dirty="0"/>
              <a:t>, </a:t>
            </a:r>
            <a:r>
              <a:rPr lang="hu-HU" dirty="0" err="1"/>
              <a:t>coaxial</a:t>
            </a:r>
            <a:r>
              <a:rPr lang="hu-HU" dirty="0"/>
              <a:t> </a:t>
            </a:r>
            <a:r>
              <a:rPr lang="hu-HU" dirty="0" err="1"/>
              <a:t>cable</a:t>
            </a:r>
            <a:r>
              <a:rPr lang="hu-HU" dirty="0"/>
              <a:t>, 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The Internet </a:t>
            </a:r>
            <a:r>
              <a:rPr lang="hu-HU" dirty="0" err="1"/>
              <a:t>Protocol</a:t>
            </a:r>
            <a:r>
              <a:rPr lang="hu-HU" dirty="0"/>
              <a:t> (IP)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glue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acting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a </a:t>
            </a:r>
            <a:r>
              <a:rPr lang="hu-HU" dirty="0" err="1"/>
              <a:t>unifying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layer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handling</a:t>
            </a:r>
            <a:br>
              <a:rPr lang="hu-HU" dirty="0"/>
            </a:br>
            <a:r>
              <a:rPr lang="hu-HU" dirty="0"/>
              <a:t>    </a:t>
            </a:r>
            <a:r>
              <a:rPr lang="en-US" dirty="0"/>
              <a:t>Two different approaches for sharing</a:t>
            </a:r>
            <a:endParaRPr lang="hu-HU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15558C6-F8C2-4C23-8AE3-C16F884ABF63}"/>
              </a:ext>
            </a:extLst>
          </p:cNvPr>
          <p:cNvSpPr/>
          <p:nvPr/>
        </p:nvSpPr>
        <p:spPr>
          <a:xfrm>
            <a:off x="1151467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Reservation</a:t>
            </a:r>
            <a:endParaRPr lang="hu-HU" sz="2800" b="1" dirty="0">
              <a:solidFill>
                <a:schemeClr val="tx1"/>
              </a:solidFill>
            </a:endParaRPr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CCC39311-0E08-4319-83DB-3E4B961AC6E7}"/>
              </a:ext>
            </a:extLst>
          </p:cNvPr>
          <p:cNvSpPr/>
          <p:nvPr/>
        </p:nvSpPr>
        <p:spPr>
          <a:xfrm>
            <a:off x="7597422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On-demand</a:t>
            </a:r>
            <a:endParaRPr lang="hu-HU" sz="2800" b="1" dirty="0">
              <a:solidFill>
                <a:schemeClr val="tx1"/>
              </a:solidFill>
            </a:endParaRP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C0289B6-07D1-42EA-A813-1349AA37A7AF}"/>
              </a:ext>
            </a:extLst>
          </p:cNvPr>
          <p:cNvSpPr txBox="1"/>
          <p:nvPr/>
        </p:nvSpPr>
        <p:spPr>
          <a:xfrm>
            <a:off x="1151467" y="3804356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Reserve the needed bandwidth in advance</a:t>
            </a:r>
            <a:endParaRPr lang="hu-HU" sz="2000" b="1" dirty="0">
              <a:solidFill>
                <a:srgbClr val="FF0000"/>
              </a:solidFill>
            </a:endParaRPr>
          </a:p>
          <a:p>
            <a:pPr algn="ctr"/>
            <a:endParaRPr lang="hu-HU" sz="2000" b="1" dirty="0"/>
          </a:p>
          <a:p>
            <a:pPr algn="ctr"/>
            <a:r>
              <a:rPr lang="en-US" sz="2000" b="1" dirty="0"/>
              <a:t>Flow-level multiplexing</a:t>
            </a:r>
            <a:endParaRPr lang="hu-HU" sz="2000" b="1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58E6CC97-3DB9-4854-A79C-C8ECDC0500B8}"/>
              </a:ext>
            </a:extLst>
          </p:cNvPr>
          <p:cNvSpPr txBox="1"/>
          <p:nvPr/>
        </p:nvSpPr>
        <p:spPr>
          <a:xfrm>
            <a:off x="7597422" y="3798712"/>
            <a:ext cx="3443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Send data when needed</a:t>
            </a:r>
            <a:endParaRPr lang="hu-HU" sz="2000" b="1" dirty="0">
              <a:solidFill>
                <a:srgbClr val="FF0000"/>
              </a:solidFill>
            </a:endParaRPr>
          </a:p>
          <a:p>
            <a:pPr algn="ctr"/>
            <a:endParaRPr lang="hu-HU" sz="2000" b="1" dirty="0"/>
          </a:p>
          <a:p>
            <a:pPr algn="ctr"/>
            <a:r>
              <a:rPr lang="en-US" sz="2000" b="1" dirty="0"/>
              <a:t>Packet-level multiplexing</a:t>
            </a: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262508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technology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layer is implemented with </a:t>
            </a:r>
            <a:br>
              <a:rPr lang="hu-HU" dirty="0"/>
            </a:br>
            <a:r>
              <a:rPr lang="en-US" dirty="0"/>
              <a:t>different protocols</a:t>
            </a:r>
            <a:r>
              <a:rPr lang="hu-HU" dirty="0"/>
              <a:t> and </a:t>
            </a:r>
            <a:r>
              <a:rPr lang="hu-HU" dirty="0" err="1">
                <a:solidFill>
                  <a:srgbClr val="FF0000"/>
                </a:solidFill>
              </a:rPr>
              <a:t>technologies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15237FD8-5B4F-4D55-8624-90693CD1EEB7}"/>
              </a:ext>
            </a:extLst>
          </p:cNvPr>
          <p:cNvSpPr/>
          <p:nvPr/>
        </p:nvSpPr>
        <p:spPr>
          <a:xfrm>
            <a:off x="4436533" y="1975555"/>
            <a:ext cx="3330223" cy="32313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b="1" dirty="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BD1FC24-27F2-428C-9C0A-295966F9C083}"/>
              </a:ext>
            </a:extLst>
          </p:cNvPr>
          <p:cNvSpPr/>
          <p:nvPr/>
        </p:nvSpPr>
        <p:spPr>
          <a:xfrm>
            <a:off x="4837288" y="2745930"/>
            <a:ext cx="3330223" cy="3231351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b="1" dirty="0">
                <a:solidFill>
                  <a:schemeClr val="tx1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706231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DF6EE74-8B47-492D-BA0C-147ADF06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and hardware </a:t>
            </a:r>
            <a:r>
              <a:rPr lang="hu-HU" dirty="0" err="1"/>
              <a:t>advancements</a:t>
            </a:r>
            <a:endParaRPr lang="hu-HU" dirty="0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0BC6B0A-96D3-43D4-9D9F-F6B5B8EDE85D}"/>
              </a:ext>
            </a:extLst>
          </p:cNvPr>
          <p:cNvGrpSpPr/>
          <p:nvPr/>
        </p:nvGrpSpPr>
        <p:grpSpPr>
          <a:xfrm>
            <a:off x="3939822" y="3073399"/>
            <a:ext cx="4312356" cy="1055513"/>
            <a:chOff x="3939822" y="3073399"/>
            <a:chExt cx="4312356" cy="1055513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EC340A48-CB6D-4E06-AD9E-EC9335B759D2}"/>
                </a:ext>
              </a:extLst>
            </p:cNvPr>
            <p:cNvSpPr/>
            <p:nvPr/>
          </p:nvSpPr>
          <p:spPr>
            <a:xfrm>
              <a:off x="4436533" y="3073399"/>
              <a:ext cx="3330223" cy="71120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chemeClr val="tx1"/>
                  </a:solidFill>
                </a:rPr>
                <a:t>Speed</a:t>
              </a:r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45AFE17-0A41-4A42-92D0-9EC07D4ACC34}"/>
                </a:ext>
              </a:extLst>
            </p:cNvPr>
            <p:cNvSpPr/>
            <p:nvPr/>
          </p:nvSpPr>
          <p:spPr>
            <a:xfrm rot="20920614">
              <a:off x="3939822" y="3417711"/>
              <a:ext cx="4312356" cy="71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4CABD611-93F9-46DB-81D1-18878CF071F7}"/>
              </a:ext>
            </a:extLst>
          </p:cNvPr>
          <p:cNvGrpSpPr/>
          <p:nvPr/>
        </p:nvGrpSpPr>
        <p:grpSpPr>
          <a:xfrm>
            <a:off x="3460416" y="1716394"/>
            <a:ext cx="4312356" cy="970362"/>
            <a:chOff x="3460416" y="1716394"/>
            <a:chExt cx="4312356" cy="970362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ECFCEDFE-569B-4CB3-871A-38AE4E006DD6}"/>
                </a:ext>
              </a:extLst>
            </p:cNvPr>
            <p:cNvSpPr/>
            <p:nvPr/>
          </p:nvSpPr>
          <p:spPr>
            <a:xfrm>
              <a:off x="4436533" y="1975555"/>
              <a:ext cx="3330223" cy="7112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Flexibility</a:t>
              </a:r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AA13A541-A43B-4554-848D-E79B33021032}"/>
                </a:ext>
              </a:extLst>
            </p:cNvPr>
            <p:cNvSpPr/>
            <p:nvPr/>
          </p:nvSpPr>
          <p:spPr>
            <a:xfrm rot="20920614">
              <a:off x="3460416" y="1716394"/>
              <a:ext cx="4312356" cy="71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847890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DF6EE74-8B47-492D-BA0C-147ADF06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and hardware </a:t>
            </a:r>
            <a:r>
              <a:rPr lang="hu-HU" dirty="0" err="1"/>
              <a:t>advancements</a:t>
            </a:r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436CBEF-7C31-40A2-B781-7E148409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2497782"/>
            <a:ext cx="5448300" cy="149509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7DE4229-BF8A-498E-9085-A6FB3A0E5818}"/>
              </a:ext>
            </a:extLst>
          </p:cNvPr>
          <p:cNvSpPr txBox="1"/>
          <p:nvPr/>
        </p:nvSpPr>
        <p:spPr>
          <a:xfrm>
            <a:off x="3225800" y="2235200"/>
            <a:ext cx="551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L1                 L2                      L3                    L4                    L5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8184C3-5F78-4186-AA88-8F910FDDC9A1}"/>
              </a:ext>
            </a:extLst>
          </p:cNvPr>
          <p:cNvSpPr txBox="1"/>
          <p:nvPr/>
        </p:nvSpPr>
        <p:spPr>
          <a:xfrm>
            <a:off x="1549400" y="26436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Hardware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E140C7A-AC68-46BD-AB01-39EBB3B8F269}"/>
              </a:ext>
            </a:extLst>
          </p:cNvPr>
          <p:cNvSpPr txBox="1"/>
          <p:nvPr/>
        </p:nvSpPr>
        <p:spPr>
          <a:xfrm>
            <a:off x="8432800" y="326485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Software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141B856-063C-4925-99DD-32B4CA41E850}"/>
              </a:ext>
            </a:extLst>
          </p:cNvPr>
          <p:cNvSpPr txBox="1"/>
          <p:nvPr/>
        </p:nvSpPr>
        <p:spPr>
          <a:xfrm>
            <a:off x="1269999" y="4336672"/>
            <a:ext cx="223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programmable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network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devices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3D1C62A-1869-49D4-8104-F6DF72C512C0}"/>
              </a:ext>
            </a:extLst>
          </p:cNvPr>
          <p:cNvSpPr txBox="1"/>
          <p:nvPr/>
        </p:nvSpPr>
        <p:spPr>
          <a:xfrm>
            <a:off x="8001000" y="529140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highly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optimized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libraries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drivers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AB313D02-A235-41CB-9707-A03FBEDA9F03}"/>
              </a:ext>
            </a:extLst>
          </p:cNvPr>
          <p:cNvCxnSpPr/>
          <p:nvPr/>
        </p:nvCxnSpPr>
        <p:spPr>
          <a:xfrm>
            <a:off x="3606800" y="4659837"/>
            <a:ext cx="402590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709C0547-C2FB-4A63-A8B3-7EB0DD77FCA8}"/>
              </a:ext>
            </a:extLst>
          </p:cNvPr>
          <p:cNvCxnSpPr>
            <a:cxnSpLocks/>
          </p:cNvCxnSpPr>
          <p:nvPr/>
        </p:nvCxnSpPr>
        <p:spPr>
          <a:xfrm flipH="1">
            <a:off x="3606800" y="5614572"/>
            <a:ext cx="402590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5780E879-3690-49C6-A090-07D6033CABF6}"/>
              </a:ext>
            </a:extLst>
          </p:cNvPr>
          <p:cNvSpPr txBox="1"/>
          <p:nvPr/>
        </p:nvSpPr>
        <p:spPr>
          <a:xfrm>
            <a:off x="4089400" y="4296477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SDN, P4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62AA6680-2B72-49C7-AEC2-2C93C0FD5A41}"/>
              </a:ext>
            </a:extLst>
          </p:cNvPr>
          <p:cNvSpPr txBox="1"/>
          <p:nvPr/>
        </p:nvSpPr>
        <p:spPr>
          <a:xfrm>
            <a:off x="4311650" y="524524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DPDK, FD.io, VPP</a:t>
            </a:r>
          </a:p>
        </p:txBody>
      </p:sp>
    </p:spTree>
    <p:extLst>
      <p:ext uri="{BB962C8B-B14F-4D97-AF65-F5344CB8AC3E}">
        <p14:creationId xmlns:p14="http://schemas.microsoft.com/office/powerpoint/2010/main" val="2703867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514ADDF-8E4B-4FDA-B434-643FF89E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Each layer takes messages from the layer above,</a:t>
            </a:r>
            <a:br>
              <a:rPr lang="en-US" sz="3600" dirty="0"/>
            </a:br>
            <a:r>
              <a:rPr lang="en-US" sz="3600" dirty="0"/>
              <a:t>and </a:t>
            </a:r>
            <a:r>
              <a:rPr lang="en-US" sz="3600" b="1" i="1" dirty="0">
                <a:solidFill>
                  <a:srgbClr val="FF0000"/>
                </a:solidFill>
              </a:rPr>
              <a:t>encapsulates</a:t>
            </a:r>
            <a:r>
              <a:rPr lang="en-US" sz="3600" i="1" dirty="0"/>
              <a:t> </a:t>
            </a:r>
            <a:r>
              <a:rPr lang="en-US" sz="3600" dirty="0"/>
              <a:t>with its own header and/or trailer</a:t>
            </a:r>
            <a:endParaRPr lang="hu-HU" sz="36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85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7322167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609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DC757597-79DB-44F3-892C-96E04A23ED12}"/>
              </a:ext>
            </a:extLst>
          </p:cNvPr>
          <p:cNvSpPr/>
          <p:nvPr/>
        </p:nvSpPr>
        <p:spPr>
          <a:xfrm>
            <a:off x="7835900" y="4240561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CD5B639-EF6F-40C7-A754-5BD7313B4F75}"/>
              </a:ext>
            </a:extLst>
          </p:cNvPr>
          <p:cNvSpPr/>
          <p:nvPr/>
        </p:nvSpPr>
        <p:spPr>
          <a:xfrm>
            <a:off x="8623300" y="4240560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AD96230A-0232-4722-B1DC-4D19CC212CE2}"/>
              </a:ext>
            </a:extLst>
          </p:cNvPr>
          <p:cNvSpPr/>
          <p:nvPr/>
        </p:nvSpPr>
        <p:spPr>
          <a:xfrm>
            <a:off x="7048500" y="4240560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59B66814-0F42-4D24-A9BF-36257D31372D}"/>
              </a:ext>
            </a:extLst>
          </p:cNvPr>
          <p:cNvCxnSpPr/>
          <p:nvPr/>
        </p:nvCxnSpPr>
        <p:spPr>
          <a:xfrm>
            <a:off x="9423400" y="3677347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églalap 26">
            <a:extLst>
              <a:ext uri="{FF2B5EF4-FFF2-40B4-BE49-F238E27FC236}">
                <a16:creationId xmlns:a16="http://schemas.microsoft.com/office/drawing/2014/main" id="{EAA096C3-EF73-40ED-9691-0BE3C9106471}"/>
              </a:ext>
            </a:extLst>
          </p:cNvPr>
          <p:cNvSpPr/>
          <p:nvPr/>
        </p:nvSpPr>
        <p:spPr>
          <a:xfrm>
            <a:off x="6261100" y="4240560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</p:spTree>
    <p:extLst>
      <p:ext uri="{BB962C8B-B14F-4D97-AF65-F5344CB8AC3E}">
        <p14:creationId xmlns:p14="http://schemas.microsoft.com/office/powerpoint/2010/main" val="6310026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DC757597-79DB-44F3-892C-96E04A23ED12}"/>
              </a:ext>
            </a:extLst>
          </p:cNvPr>
          <p:cNvSpPr/>
          <p:nvPr/>
        </p:nvSpPr>
        <p:spPr>
          <a:xfrm>
            <a:off x="7835900" y="4240561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CD5B639-EF6F-40C7-A754-5BD7313B4F75}"/>
              </a:ext>
            </a:extLst>
          </p:cNvPr>
          <p:cNvSpPr/>
          <p:nvPr/>
        </p:nvSpPr>
        <p:spPr>
          <a:xfrm>
            <a:off x="8623300" y="4240560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AD96230A-0232-4722-B1DC-4D19CC212CE2}"/>
              </a:ext>
            </a:extLst>
          </p:cNvPr>
          <p:cNvSpPr/>
          <p:nvPr/>
        </p:nvSpPr>
        <p:spPr>
          <a:xfrm>
            <a:off x="7048500" y="4240560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59B66814-0F42-4D24-A9BF-36257D31372D}"/>
              </a:ext>
            </a:extLst>
          </p:cNvPr>
          <p:cNvCxnSpPr/>
          <p:nvPr/>
        </p:nvCxnSpPr>
        <p:spPr>
          <a:xfrm>
            <a:off x="9423400" y="3677347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églalap 26">
            <a:extLst>
              <a:ext uri="{FF2B5EF4-FFF2-40B4-BE49-F238E27FC236}">
                <a16:creationId xmlns:a16="http://schemas.microsoft.com/office/drawing/2014/main" id="{EAA096C3-EF73-40ED-9691-0BE3C9106471}"/>
              </a:ext>
            </a:extLst>
          </p:cNvPr>
          <p:cNvSpPr/>
          <p:nvPr/>
        </p:nvSpPr>
        <p:spPr>
          <a:xfrm>
            <a:off x="6261100" y="4240560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97BABE86-3384-4267-97DB-A76812E19881}"/>
              </a:ext>
            </a:extLst>
          </p:cNvPr>
          <p:cNvSpPr/>
          <p:nvPr/>
        </p:nvSpPr>
        <p:spPr>
          <a:xfrm>
            <a:off x="7835900" y="5519815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DC3CEE25-4ED7-4F64-89BE-D072500F94B6}"/>
              </a:ext>
            </a:extLst>
          </p:cNvPr>
          <p:cNvSpPr/>
          <p:nvPr/>
        </p:nvSpPr>
        <p:spPr>
          <a:xfrm>
            <a:off x="8623300" y="5519814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80B62170-CF0C-45DB-B51F-BA04C118F4CA}"/>
              </a:ext>
            </a:extLst>
          </p:cNvPr>
          <p:cNvSpPr/>
          <p:nvPr/>
        </p:nvSpPr>
        <p:spPr>
          <a:xfrm>
            <a:off x="7048500" y="5519814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3B9589AF-B479-418F-8E3D-2AD165A13C65}"/>
              </a:ext>
            </a:extLst>
          </p:cNvPr>
          <p:cNvCxnSpPr/>
          <p:nvPr/>
        </p:nvCxnSpPr>
        <p:spPr>
          <a:xfrm>
            <a:off x="9423400" y="4956601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églalap 31">
            <a:extLst>
              <a:ext uri="{FF2B5EF4-FFF2-40B4-BE49-F238E27FC236}">
                <a16:creationId xmlns:a16="http://schemas.microsoft.com/office/drawing/2014/main" id="{55419C8E-9558-4D4D-B7A1-7FB0C9E922C8}"/>
              </a:ext>
            </a:extLst>
          </p:cNvPr>
          <p:cNvSpPr/>
          <p:nvPr/>
        </p:nvSpPr>
        <p:spPr>
          <a:xfrm>
            <a:off x="6261100" y="5519814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9CD6A38F-8CF6-48D4-8FF0-9A645F7C0824}"/>
              </a:ext>
            </a:extLst>
          </p:cNvPr>
          <p:cNvSpPr/>
          <p:nvPr/>
        </p:nvSpPr>
        <p:spPr>
          <a:xfrm>
            <a:off x="5765800" y="5519813"/>
            <a:ext cx="450850" cy="467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HE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ED8416EF-4F48-4F9C-984C-729FD4E67D6D}"/>
              </a:ext>
            </a:extLst>
          </p:cNvPr>
          <p:cNvSpPr/>
          <p:nvPr/>
        </p:nvSpPr>
        <p:spPr>
          <a:xfrm>
            <a:off x="11995150" y="5519813"/>
            <a:ext cx="184150" cy="467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TE</a:t>
            </a:r>
          </a:p>
        </p:txBody>
      </p:sp>
    </p:spTree>
    <p:extLst>
      <p:ext uri="{BB962C8B-B14F-4D97-AF65-F5344CB8AC3E}">
        <p14:creationId xmlns:p14="http://schemas.microsoft.com/office/powerpoint/2010/main" val="2583260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practice, layers are </a:t>
            </a:r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 </a:t>
            </a:r>
            <a:br>
              <a:rPr lang="hu-HU" dirty="0"/>
            </a:br>
            <a:r>
              <a:rPr lang="hu-HU" dirty="0"/>
              <a:t>					</a:t>
            </a:r>
            <a:r>
              <a:rPr lang="en-US" dirty="0"/>
              <a:t>on every network device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528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Since when bits arrive they must make it to</a:t>
            </a:r>
            <a:br>
              <a:rPr lang="en-US" sz="4000" dirty="0"/>
            </a:br>
            <a:r>
              <a:rPr lang="en-US" sz="4000" dirty="0"/>
              <a:t>the application, all the layers exist on a host</a:t>
            </a:r>
            <a:endParaRPr lang="hu-HU" sz="4000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0B98D461-11DC-42DF-8BFE-48BB154E4A98}"/>
              </a:ext>
            </a:extLst>
          </p:cNvPr>
          <p:cNvSpPr txBox="1"/>
          <p:nvPr/>
        </p:nvSpPr>
        <p:spPr>
          <a:xfrm>
            <a:off x="10363200" y="11659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>
                <a:solidFill>
                  <a:srgbClr val="FF0000"/>
                </a:solidFill>
              </a:rPr>
              <a:t>hosts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5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hu-HU"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9" y="2590800"/>
              <a:ext cx="1659201" cy="558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en-US" dirty="0">
                  <a:solidFill>
                    <a:srgbClr val="000000"/>
                  </a:solidFill>
                </a:rPr>
                <a:t>Packets</a:t>
              </a: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Packet-switching</a:t>
            </a:r>
            <a:endParaRPr lang="hu-HU" b="1" dirty="0"/>
          </a:p>
          <a:p>
            <a:pPr algn="ctr"/>
            <a:r>
              <a:rPr lang="en-US" dirty="0" err="1"/>
              <a:t>e.g</a:t>
            </a:r>
            <a:r>
              <a:rPr lang="hu-HU" dirty="0"/>
              <a:t>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Circuit-switching</a:t>
            </a:r>
            <a:endParaRPr lang="hu-HU" b="1" dirty="0"/>
          </a:p>
          <a:p>
            <a:pPr algn="ctr"/>
            <a:r>
              <a:rPr lang="en-US" dirty="0"/>
              <a:t>e.g. landline phone networks</a:t>
            </a:r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Reservation</a:t>
            </a:r>
            <a:endParaRPr lang="hu-HU" sz="2800" b="1" dirty="0">
              <a:solidFill>
                <a:schemeClr val="tx1"/>
              </a:solidFill>
            </a:endParaRP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On-demand</a:t>
            </a:r>
            <a:endParaRPr lang="hu-HU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54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 act as </a:t>
            </a:r>
            <a:r>
              <a:rPr lang="en-US" b="1" dirty="0">
                <a:solidFill>
                  <a:srgbClr val="FF0000"/>
                </a:solidFill>
              </a:rPr>
              <a:t>L3 gateway</a:t>
            </a:r>
            <a:br>
              <a:rPr lang="en-US" dirty="0"/>
            </a:br>
            <a:r>
              <a:rPr lang="hu-HU" dirty="0"/>
              <a:t>		</a:t>
            </a:r>
            <a:r>
              <a:rPr lang="en-US" dirty="0"/>
              <a:t>as such they implement L2 and L3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  <a:solidFill>
            <a:srgbClr val="FFC000"/>
          </a:solidFill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4145A407-C999-4365-9824-0D59B31D8971}"/>
              </a:ext>
            </a:extLst>
          </p:cNvPr>
          <p:cNvSpPr txBox="1"/>
          <p:nvPr/>
        </p:nvSpPr>
        <p:spPr>
          <a:xfrm>
            <a:off x="7467596" y="3440862"/>
            <a:ext cx="14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Router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L3 </a:t>
            </a:r>
            <a:r>
              <a:rPr lang="hu-HU" b="1" dirty="0" err="1">
                <a:solidFill>
                  <a:srgbClr val="FF0000"/>
                </a:solidFill>
              </a:rPr>
              <a:t>Gateway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1385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act as </a:t>
            </a:r>
            <a:r>
              <a:rPr lang="en-US" dirty="0">
                <a:solidFill>
                  <a:srgbClr val="FF0000"/>
                </a:solidFill>
              </a:rPr>
              <a:t>L2 gateway</a:t>
            </a:r>
            <a:br>
              <a:rPr lang="en-US" dirty="0"/>
            </a:br>
            <a:r>
              <a:rPr lang="hu-HU" dirty="0"/>
              <a:t>			</a:t>
            </a:r>
            <a:r>
              <a:rPr lang="en-US" dirty="0"/>
              <a:t>as such they only implement L2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  <a:solidFill>
            <a:srgbClr val="FFC000"/>
          </a:solidFill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0036CE10-562A-4D26-9E48-22CBEDA101D2}"/>
              </a:ext>
            </a:extLst>
          </p:cNvPr>
          <p:cNvSpPr txBox="1"/>
          <p:nvPr/>
        </p:nvSpPr>
        <p:spPr>
          <a:xfrm>
            <a:off x="4816469" y="4676403"/>
            <a:ext cx="14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>
                <a:solidFill>
                  <a:srgbClr val="FF0000"/>
                </a:solidFill>
              </a:rPr>
              <a:t>Switch</a:t>
            </a:r>
            <a:endParaRPr lang="hu-HU" b="1" dirty="0">
              <a:solidFill>
                <a:srgbClr val="FF0000"/>
              </a:solidFill>
            </a:endParaRP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L2 </a:t>
            </a:r>
            <a:r>
              <a:rPr lang="hu-HU" b="1" dirty="0" err="1">
                <a:solidFill>
                  <a:srgbClr val="FF0000"/>
                </a:solidFill>
              </a:rPr>
              <a:t>Gateway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150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23427-9BD0-47F3-B1B5-DAAACCB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Wireshark</a:t>
            </a:r>
            <a:r>
              <a:rPr lang="hu-HU" dirty="0"/>
              <a:t> </a:t>
            </a:r>
            <a:r>
              <a:rPr lang="hu-HU" dirty="0" err="1"/>
              <a:t>demo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ADCBC1-3128-40FC-9BAA-ECCB455D9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47190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00C1A7-A5CF-448B-87A5-326B5C46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4D4F64-4C47-4CCA-851D-765783D0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characterize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9263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659C63B-DFB5-47C2-950B-27BE82C40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0"/>
            <a:ext cx="10515600" cy="1604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How long does it take for a packet to reach the destination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What fraction of packets sent to a destination are dropped?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/>
              <a:t>At what rate is the destination receiving data from the source?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</a:t>
            </a:r>
            <a:r>
              <a:rPr lang="en-US" i="1" dirty="0"/>
              <a:t>connection </a:t>
            </a:r>
            <a:r>
              <a:rPr lang="en-US" dirty="0"/>
              <a:t>is characterized by</a:t>
            </a:r>
            <a:br>
              <a:rPr lang="en-US" dirty="0"/>
            </a:br>
            <a:r>
              <a:rPr lang="en-US" dirty="0"/>
              <a:t>its </a:t>
            </a:r>
            <a:r>
              <a:rPr lang="en-US" dirty="0">
                <a:solidFill>
                  <a:srgbClr val="FF0000"/>
                </a:solidFill>
              </a:rPr>
              <a:t>delay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loss rate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throughput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46BEF9E-9FBA-4FF5-9E80-4D52C8660592}"/>
              </a:ext>
            </a:extLst>
          </p:cNvPr>
          <p:cNvSpPr/>
          <p:nvPr/>
        </p:nvSpPr>
        <p:spPr>
          <a:xfrm>
            <a:off x="838198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delay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EDF8DE5-B3AE-48A5-8CED-9414973618D6}"/>
              </a:ext>
            </a:extLst>
          </p:cNvPr>
          <p:cNvSpPr/>
          <p:nvPr/>
        </p:nvSpPr>
        <p:spPr>
          <a:xfrm>
            <a:off x="8610602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throughput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9C948F7-929E-46C4-AC8A-6E6F16DAC39C}"/>
              </a:ext>
            </a:extLst>
          </p:cNvPr>
          <p:cNvSpPr/>
          <p:nvPr/>
        </p:nvSpPr>
        <p:spPr>
          <a:xfrm>
            <a:off x="4724400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loss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40C43A5-88D5-432D-92D8-73364646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8" y="250027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09AE820-B9C4-4B95-99B3-E98A80088F01}"/>
              </a:ext>
            </a:extLst>
          </p:cNvPr>
          <p:cNvGrpSpPr/>
          <p:nvPr/>
        </p:nvGrpSpPr>
        <p:grpSpPr>
          <a:xfrm>
            <a:off x="6616700" y="2500276"/>
            <a:ext cx="711200" cy="711200"/>
            <a:chOff x="5842000" y="1600200"/>
            <a:chExt cx="711200" cy="71120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9767840E-C6D3-4F54-8053-9FC177AA6A0F}"/>
                </a:ext>
              </a:extLst>
            </p:cNvPr>
            <p:cNvSpPr/>
            <p:nvPr/>
          </p:nvSpPr>
          <p:spPr>
            <a:xfrm>
              <a:off x="5842000" y="16002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D24BCA01-26EE-47D6-8383-AF2FB034E899}"/>
                </a:ext>
              </a:extLst>
            </p:cNvPr>
            <p:cNvSpPr/>
            <p:nvPr/>
          </p:nvSpPr>
          <p:spPr>
            <a:xfrm>
              <a:off x="5994400" y="17526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6AD7F108-51C0-4380-89AE-5A5A2C549BDA}"/>
                </a:ext>
              </a:extLst>
            </p:cNvPr>
            <p:cNvSpPr/>
            <p:nvPr/>
          </p:nvSpPr>
          <p:spPr>
            <a:xfrm>
              <a:off x="6146800" y="1905000"/>
              <a:ext cx="254000" cy="254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2048DC37-8185-4CEF-A318-FC178B9C3135}"/>
                </a:ext>
              </a:extLst>
            </p:cNvPr>
            <p:cNvSpPr/>
            <p:nvPr/>
          </p:nvSpPr>
          <p:spPr>
            <a:xfrm>
              <a:off x="6299200" y="20574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7172" name="Picture 4" descr="Image result for speed meter icon">
            <a:extLst>
              <a:ext uri="{FF2B5EF4-FFF2-40B4-BE49-F238E27FC236}">
                <a16:creationId xmlns:a16="http://schemas.microsoft.com/office/drawing/2014/main" id="{94D6C23F-F0A8-49B5-AC3D-5839B29F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2512976"/>
            <a:ext cx="69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C46BEF9E-9FBA-4FF5-9E80-4D52C8660592}"/>
              </a:ext>
            </a:extLst>
          </p:cNvPr>
          <p:cNvSpPr/>
          <p:nvPr/>
        </p:nvSpPr>
        <p:spPr>
          <a:xfrm>
            <a:off x="838198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delay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40C43A5-88D5-432D-92D8-73364646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8" y="250027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ím 12">
            <a:extLst>
              <a:ext uri="{FF2B5EF4-FFF2-40B4-BE49-F238E27FC236}">
                <a16:creationId xmlns:a16="http://schemas.microsoft.com/office/drawing/2014/main" id="{8ABB0673-D783-4005-A467-CBC65714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15" name="Tartalom helye 14">
            <a:extLst>
              <a:ext uri="{FF2B5EF4-FFF2-40B4-BE49-F238E27FC236}">
                <a16:creationId xmlns:a16="http://schemas.microsoft.com/office/drawing/2014/main" id="{CB614FEA-6C8D-49FE-9003-C514FE17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4411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629FE79-1B6A-43D4-916B-E8CAA31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b="1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processing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=	</a:t>
            </a:r>
            <a:r>
              <a:rPr lang="hu-HU" b="1" dirty="0" err="1"/>
              <a:t>total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8388982-7477-4594-B5A1-CF8FD08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packet suffers from several types of delays</a:t>
            </a:r>
            <a:br>
              <a:rPr lang="en-US" dirty="0"/>
            </a:br>
            <a:r>
              <a:rPr lang="en-US" dirty="0"/>
              <a:t>at </a:t>
            </a:r>
            <a:r>
              <a:rPr lang="en-US" i="1" dirty="0"/>
              <a:t>each node </a:t>
            </a:r>
            <a:r>
              <a:rPr lang="en-US" dirty="0"/>
              <a:t>along the path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105D76F5-6331-4BA9-AA6C-9D079B9823D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838200" y="3880162"/>
            <a:ext cx="3835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al oldali kapcsos zárójel 6">
            <a:extLst>
              <a:ext uri="{FF2B5EF4-FFF2-40B4-BE49-F238E27FC236}">
                <a16:creationId xmlns:a16="http://schemas.microsoft.com/office/drawing/2014/main" id="{275846B5-A88C-4C53-8C59-D7A4AF31BECF}"/>
              </a:ext>
            </a:extLst>
          </p:cNvPr>
          <p:cNvSpPr/>
          <p:nvPr/>
        </p:nvSpPr>
        <p:spPr>
          <a:xfrm rot="10800000">
            <a:off x="5029200" y="1672260"/>
            <a:ext cx="406400" cy="8677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Bal oldali kapcsos zárójel 7">
            <a:extLst>
              <a:ext uri="{FF2B5EF4-FFF2-40B4-BE49-F238E27FC236}">
                <a16:creationId xmlns:a16="http://schemas.microsoft.com/office/drawing/2014/main" id="{C4A74539-A9F5-45A4-BB46-EF7C25ED2747}"/>
              </a:ext>
            </a:extLst>
          </p:cNvPr>
          <p:cNvSpPr/>
          <p:nvPr/>
        </p:nvSpPr>
        <p:spPr>
          <a:xfrm rot="10800000">
            <a:off x="5029200" y="2628901"/>
            <a:ext cx="406400" cy="8677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4DAC053-BEAF-4702-9183-F3851657F9C3}"/>
              </a:ext>
            </a:extLst>
          </p:cNvPr>
          <p:cNvSpPr txBox="1"/>
          <p:nvPr/>
        </p:nvSpPr>
        <p:spPr>
          <a:xfrm>
            <a:off x="5651500" y="1921464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due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dirty="0"/>
              <a:t>link </a:t>
            </a:r>
            <a:r>
              <a:rPr lang="hu-HU" b="1" dirty="0" err="1"/>
              <a:t>properties</a:t>
            </a:r>
            <a:endParaRPr lang="hu-HU" b="1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35902AE-E17B-4FD7-BB5E-2017D17F3204}"/>
              </a:ext>
            </a:extLst>
          </p:cNvPr>
          <p:cNvSpPr txBox="1"/>
          <p:nvPr/>
        </p:nvSpPr>
        <p:spPr>
          <a:xfrm>
            <a:off x="5651500" y="2878105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due to </a:t>
            </a:r>
            <a:r>
              <a:rPr lang="en-US" b="1" dirty="0"/>
              <a:t>traffic mix &amp; switch internals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006897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629FE79-1B6A-43D4-916B-E8CAA31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b="1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strike="sngStrike" dirty="0"/>
              <a:t>    +	</a:t>
            </a:r>
            <a:r>
              <a:rPr lang="hu-HU" b="1" strike="sngStrike" dirty="0" err="1"/>
              <a:t>processing</a:t>
            </a:r>
            <a:r>
              <a:rPr lang="hu-HU" strike="sngStrike" dirty="0"/>
              <a:t> </a:t>
            </a:r>
            <a:r>
              <a:rPr lang="hu-HU" strike="sngStrike" dirty="0" err="1"/>
              <a:t>delay</a:t>
            </a:r>
            <a:endParaRPr lang="hu-HU" strike="sngStrike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=	</a:t>
            </a:r>
            <a:r>
              <a:rPr lang="hu-HU" b="1" dirty="0" err="1"/>
              <a:t>total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8388982-7477-4594-B5A1-CF8FD08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packet suffers from several types of delays</a:t>
            </a:r>
            <a:br>
              <a:rPr lang="en-US" dirty="0"/>
            </a:br>
            <a:r>
              <a:rPr lang="en-US" dirty="0"/>
              <a:t>at </a:t>
            </a:r>
            <a:r>
              <a:rPr lang="en-US" i="1" dirty="0"/>
              <a:t>each node </a:t>
            </a:r>
            <a:r>
              <a:rPr lang="en-US" dirty="0"/>
              <a:t>along the path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105D76F5-6331-4BA9-AA6C-9D079B9823D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838200" y="3880162"/>
            <a:ext cx="3835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24DAC053-BEAF-4702-9183-F3851657F9C3}"/>
              </a:ext>
            </a:extLst>
          </p:cNvPr>
          <p:cNvSpPr txBox="1"/>
          <p:nvPr/>
        </p:nvSpPr>
        <p:spPr>
          <a:xfrm>
            <a:off x="4673600" y="2614733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tend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to</a:t>
            </a:r>
            <a:r>
              <a:rPr lang="hu-HU" b="1" dirty="0">
                <a:solidFill>
                  <a:srgbClr val="FF0000"/>
                </a:solidFill>
              </a:rPr>
              <a:t> be </a:t>
            </a:r>
            <a:r>
              <a:rPr lang="hu-HU" b="1" dirty="0" err="1">
                <a:solidFill>
                  <a:srgbClr val="FF0000"/>
                </a:solidFill>
              </a:rPr>
              <a:t>tiny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238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22D2E160-10EF-4B69-8F10-186DA81B2530}"/>
              </a:ext>
            </a:extLst>
          </p:cNvPr>
          <p:cNvCxnSpPr>
            <a:cxnSpLocks/>
          </p:cNvCxnSpPr>
          <p:nvPr/>
        </p:nvCxnSpPr>
        <p:spPr>
          <a:xfrm>
            <a:off x="4302478" y="1647366"/>
            <a:ext cx="358140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529D00B6-18C6-40F2-A0F6-5D0C5F80B6B6}"/>
              </a:ext>
            </a:extLst>
          </p:cNvPr>
          <p:cNvCxnSpPr>
            <a:cxnSpLocks/>
          </p:cNvCxnSpPr>
          <p:nvPr/>
        </p:nvCxnSpPr>
        <p:spPr>
          <a:xfrm>
            <a:off x="2434168" y="1607855"/>
            <a:ext cx="195509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C6B6212-E5C3-4074-B0CD-5B5DF9235AED}"/>
              </a:ext>
            </a:extLst>
          </p:cNvPr>
          <p:cNvCxnSpPr>
            <a:cxnSpLocks/>
          </p:cNvCxnSpPr>
          <p:nvPr/>
        </p:nvCxnSpPr>
        <p:spPr>
          <a:xfrm>
            <a:off x="7879646" y="1637730"/>
            <a:ext cx="1873952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01EBB2-AB91-4016-A67C-11D7181A0707}"/>
              </a:ext>
            </a:extLst>
          </p:cNvPr>
          <p:cNvSpPr/>
          <p:nvPr/>
        </p:nvSpPr>
        <p:spPr>
          <a:xfrm>
            <a:off x="4141612" y="141393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7253E44D-B2C6-4B0A-AE87-ECB316E31059}"/>
              </a:ext>
            </a:extLst>
          </p:cNvPr>
          <p:cNvSpPr/>
          <p:nvPr/>
        </p:nvSpPr>
        <p:spPr>
          <a:xfrm>
            <a:off x="2254257" y="1462985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5CBFF0F-386E-4739-AF6B-702A27D8C770}"/>
              </a:ext>
            </a:extLst>
          </p:cNvPr>
          <p:cNvSpPr/>
          <p:nvPr/>
        </p:nvSpPr>
        <p:spPr>
          <a:xfrm>
            <a:off x="9606842" y="1502089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E9738F20-1505-4E10-8275-128766083F3C}"/>
              </a:ext>
            </a:extLst>
          </p:cNvPr>
          <p:cNvSpPr/>
          <p:nvPr/>
        </p:nvSpPr>
        <p:spPr>
          <a:xfrm>
            <a:off x="7670802" y="1462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628758E-AF74-45A0-9DA8-CC2277C0768D}"/>
              </a:ext>
            </a:extLst>
          </p:cNvPr>
          <p:cNvSpPr txBox="1"/>
          <p:nvPr/>
        </p:nvSpPr>
        <p:spPr>
          <a:xfrm>
            <a:off x="1651000" y="2171700"/>
            <a:ext cx="9258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transmission</a:t>
            </a:r>
            <a:r>
              <a:rPr lang="hu-HU" dirty="0"/>
              <a:t>						  </a:t>
            </a:r>
            <a:r>
              <a:rPr lang="hu-HU" dirty="0" err="1"/>
              <a:t>propagation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 err="1"/>
              <a:t>propagation</a:t>
            </a:r>
            <a:r>
              <a:rPr lang="hu-HU" dirty="0"/>
              <a:t>				              </a:t>
            </a:r>
            <a:r>
              <a:rPr lang="hu-HU" dirty="0" err="1"/>
              <a:t>transmission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	         </a:t>
            </a:r>
            <a:r>
              <a:rPr lang="hu-HU" dirty="0" err="1"/>
              <a:t>queuing</a:t>
            </a:r>
            <a:r>
              <a:rPr lang="hu-HU" dirty="0"/>
              <a:t>			      </a:t>
            </a:r>
            <a:r>
              <a:rPr lang="hu-HU" dirty="0" err="1"/>
              <a:t>queuing</a:t>
            </a:r>
            <a:endParaRPr lang="hu-HU" dirty="0"/>
          </a:p>
          <a:p>
            <a:endParaRPr lang="hu-HU" dirty="0"/>
          </a:p>
          <a:p>
            <a:r>
              <a:rPr lang="hu-HU" dirty="0"/>
              <a:t>		         </a:t>
            </a:r>
            <a:r>
              <a:rPr lang="hu-HU" dirty="0" err="1"/>
              <a:t>processing</a:t>
            </a:r>
            <a:r>
              <a:rPr lang="hu-HU" dirty="0"/>
              <a:t>			      </a:t>
            </a:r>
            <a:r>
              <a:rPr lang="hu-HU" dirty="0" err="1"/>
              <a:t>processing</a:t>
            </a:r>
            <a:endParaRPr lang="hu-HU" dirty="0"/>
          </a:p>
          <a:p>
            <a:endParaRPr lang="hu-HU" dirty="0"/>
          </a:p>
          <a:p>
            <a:r>
              <a:rPr lang="hu-HU" dirty="0"/>
              <a:t>			</a:t>
            </a:r>
            <a:r>
              <a:rPr lang="hu-HU" dirty="0" err="1"/>
              <a:t>transmission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			      </a:t>
            </a:r>
            <a:r>
              <a:rPr lang="hu-HU" dirty="0" err="1"/>
              <a:t>propagation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43A359F8-1A9A-4E55-A95C-0DA1BA7B28D0}"/>
              </a:ext>
            </a:extLst>
          </p:cNvPr>
          <p:cNvSpPr/>
          <p:nvPr/>
        </p:nvSpPr>
        <p:spPr>
          <a:xfrm>
            <a:off x="2146300" y="1943100"/>
            <a:ext cx="7594600" cy="3400583"/>
          </a:xfrm>
          <a:custGeom>
            <a:avLst/>
            <a:gdLst>
              <a:gd name="connsiteX0" fmla="*/ 0 w 7594600"/>
              <a:gd name="connsiteY0" fmla="*/ 609600 h 3400583"/>
              <a:gd name="connsiteX1" fmla="*/ 1397000 w 7594600"/>
              <a:gd name="connsiteY1" fmla="*/ 2120900 h 3400583"/>
              <a:gd name="connsiteX2" fmla="*/ 3149600 w 7594600"/>
              <a:gd name="connsiteY2" fmla="*/ 3251200 h 3400583"/>
              <a:gd name="connsiteX3" fmla="*/ 5143500 w 7594600"/>
              <a:gd name="connsiteY3" fmla="*/ 3263900 h 3400583"/>
              <a:gd name="connsiteX4" fmla="*/ 6642100 w 7594600"/>
              <a:gd name="connsiteY4" fmla="*/ 2108200 h 3400583"/>
              <a:gd name="connsiteX5" fmla="*/ 7594600 w 7594600"/>
              <a:gd name="connsiteY5" fmla="*/ 0 h 34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4600" h="3400583">
                <a:moveTo>
                  <a:pt x="0" y="609600"/>
                </a:moveTo>
                <a:cubicBezTo>
                  <a:pt x="436033" y="1145116"/>
                  <a:pt x="872067" y="1680633"/>
                  <a:pt x="1397000" y="2120900"/>
                </a:cubicBezTo>
                <a:cubicBezTo>
                  <a:pt x="1921933" y="2561167"/>
                  <a:pt x="2525183" y="3060700"/>
                  <a:pt x="3149600" y="3251200"/>
                </a:cubicBezTo>
                <a:cubicBezTo>
                  <a:pt x="3774017" y="3441700"/>
                  <a:pt x="4561417" y="3454400"/>
                  <a:pt x="5143500" y="3263900"/>
                </a:cubicBezTo>
                <a:cubicBezTo>
                  <a:pt x="5725583" y="3073400"/>
                  <a:pt x="6233583" y="2652183"/>
                  <a:pt x="6642100" y="2108200"/>
                </a:cubicBezTo>
                <a:cubicBezTo>
                  <a:pt x="7050617" y="1564217"/>
                  <a:pt x="7322608" y="782108"/>
                  <a:pt x="7594600" y="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6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58E43DE-C360-4E0A-8E93-EA0251D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						</a:t>
            </a:r>
            <a:r>
              <a:rPr lang="hu-HU" dirty="0" err="1"/>
              <a:t>packet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		      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]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	=	</a:t>
            </a:r>
            <a:r>
              <a:rPr lang="hu-HU" strike="sngStrike" dirty="0"/>
              <a:t>				</a:t>
            </a:r>
            <a:br>
              <a:rPr lang="hu-HU" strike="sngStrike" dirty="0"/>
            </a:br>
            <a:r>
              <a:rPr lang="hu-HU" dirty="0">
                <a:solidFill>
                  <a:srgbClr val="FF0000"/>
                </a:solidFill>
              </a:rPr>
              <a:t>[sec]</a:t>
            </a:r>
            <a:r>
              <a:rPr lang="hu-HU" dirty="0"/>
              <a:t>					        link </a:t>
            </a:r>
            <a:r>
              <a:rPr lang="hu-HU" dirty="0" err="1"/>
              <a:t>bandwidth</a:t>
            </a:r>
            <a:r>
              <a:rPr lang="hu-HU" dirty="0"/>
              <a:t> 	      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/sec]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	1000 </a:t>
            </a:r>
            <a:r>
              <a:rPr lang="hu-HU" dirty="0" err="1"/>
              <a:t>bits</a:t>
            </a:r>
            <a:r>
              <a:rPr lang="hu-HU" dirty="0"/>
              <a:t>		    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>
                <a:solidFill>
                  <a:srgbClr val="FF0000"/>
                </a:solidFill>
              </a:rPr>
              <a:t>Example</a:t>
            </a:r>
            <a:r>
              <a:rPr lang="hu-HU" dirty="0"/>
              <a:t> 			=	</a:t>
            </a:r>
            <a:r>
              <a:rPr lang="hu-HU" strike="sngStrike" dirty="0"/>
              <a:t>			      </a:t>
            </a:r>
            <a:r>
              <a:rPr lang="hu-HU" dirty="0"/>
              <a:t>	=    10 </a:t>
            </a:r>
            <a:r>
              <a:rPr lang="el-GR" dirty="0"/>
              <a:t>μ</a:t>
            </a:r>
            <a:r>
              <a:rPr lang="hu-HU" dirty="0"/>
              <a:t>sec 	</a:t>
            </a:r>
            <a:br>
              <a:rPr lang="hu-HU" dirty="0"/>
            </a:br>
            <a:r>
              <a:rPr lang="hu-HU" dirty="0"/>
              <a:t>					           100 </a:t>
            </a:r>
            <a:r>
              <a:rPr lang="hu-HU" dirty="0" err="1"/>
              <a:t>Mpbs</a:t>
            </a:r>
            <a:r>
              <a:rPr lang="hu-HU" dirty="0"/>
              <a:t> 	      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FFC8CDA-6C33-43E9-B050-F258A08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transmission delay is the amount of time</a:t>
            </a:r>
            <a:br>
              <a:rPr lang="en-US" sz="4000" dirty="0"/>
            </a:br>
            <a:r>
              <a:rPr lang="en-US" sz="4000" dirty="0"/>
              <a:t>required to push all of the bits onto the link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27493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28D8B642-BB46-4346-A506-16257FEF5E65}"/>
              </a:ext>
            </a:extLst>
          </p:cNvPr>
          <p:cNvSpPr/>
          <p:nvPr/>
        </p:nvSpPr>
        <p:spPr>
          <a:xfrm>
            <a:off x="173255" y="952901"/>
            <a:ext cx="5429042" cy="59050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5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58E43DE-C360-4E0A-8E93-EA0251D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					link </a:t>
            </a:r>
            <a:r>
              <a:rPr lang="hu-HU" dirty="0" err="1"/>
              <a:t>length</a:t>
            </a:r>
            <a:r>
              <a:rPr lang="hu-HU" dirty="0"/>
              <a:t>			      </a:t>
            </a:r>
            <a:r>
              <a:rPr lang="hu-HU" dirty="0">
                <a:solidFill>
                  <a:srgbClr val="FF0000"/>
                </a:solidFill>
              </a:rPr>
              <a:t>[m]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	=	</a:t>
            </a:r>
            <a:r>
              <a:rPr lang="hu-HU" strike="sngStrike" dirty="0"/>
              <a:t>				 </a:t>
            </a:r>
            <a:br>
              <a:rPr lang="hu-HU" strike="sngStrike" dirty="0"/>
            </a:br>
            <a:r>
              <a:rPr lang="hu-HU" dirty="0">
                <a:solidFill>
                  <a:srgbClr val="FF0000"/>
                </a:solidFill>
              </a:rPr>
              <a:t>[sec]</a:t>
            </a:r>
            <a:r>
              <a:rPr lang="hu-HU" dirty="0"/>
              <a:t>				 </a:t>
            </a:r>
            <a:r>
              <a:rPr lang="hu-HU" dirty="0" err="1"/>
              <a:t>signal</a:t>
            </a:r>
            <a:r>
              <a:rPr lang="hu-HU" dirty="0"/>
              <a:t> </a:t>
            </a:r>
            <a:r>
              <a:rPr lang="hu-HU" dirty="0" err="1"/>
              <a:t>propagation</a:t>
            </a:r>
            <a:r>
              <a:rPr lang="hu-HU" dirty="0"/>
              <a:t> </a:t>
            </a:r>
            <a:r>
              <a:rPr lang="hu-HU" dirty="0" err="1"/>
              <a:t>speed</a:t>
            </a:r>
            <a:r>
              <a:rPr lang="hu-HU" dirty="0"/>
              <a:t>	      </a:t>
            </a:r>
            <a:r>
              <a:rPr lang="hu-HU" dirty="0">
                <a:solidFill>
                  <a:srgbClr val="FF0000"/>
                </a:solidFill>
              </a:rPr>
              <a:t>[m/sec]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	30000 m		    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>
                <a:solidFill>
                  <a:srgbClr val="FF0000"/>
                </a:solidFill>
              </a:rPr>
              <a:t>Example</a:t>
            </a:r>
            <a:r>
              <a:rPr lang="hu-HU" dirty="0"/>
              <a:t> 			=	</a:t>
            </a:r>
            <a:r>
              <a:rPr lang="hu-HU" strike="sngStrike" dirty="0"/>
              <a:t>			      </a:t>
            </a:r>
            <a:r>
              <a:rPr lang="hu-HU" dirty="0"/>
              <a:t>	=   150 </a:t>
            </a:r>
            <a:r>
              <a:rPr lang="el-GR" dirty="0"/>
              <a:t>μ</a:t>
            </a:r>
            <a:r>
              <a:rPr lang="hu-HU" dirty="0"/>
              <a:t>sec 	</a:t>
            </a:r>
            <a:br>
              <a:rPr lang="hu-HU" dirty="0"/>
            </a:br>
            <a:r>
              <a:rPr lang="hu-HU" dirty="0"/>
              <a:t>					           2x10</a:t>
            </a:r>
            <a:r>
              <a:rPr lang="hu-HU" baseline="30000" dirty="0"/>
              <a:t>8</a:t>
            </a:r>
            <a:r>
              <a:rPr lang="hu-HU" dirty="0"/>
              <a:t> m/sec 	      </a:t>
            </a:r>
            <a:br>
              <a:rPr lang="hu-HU" dirty="0"/>
            </a:b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(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speed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light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fiber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FFC8CDA-6C33-43E9-B050-F258A08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propagation delay is the amount of time</a:t>
            </a:r>
            <a:br>
              <a:rPr lang="en-US" dirty="0"/>
            </a:br>
            <a:r>
              <a:rPr lang="en-US" dirty="0"/>
              <a:t>required for a bit to travel to the end of the link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82063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long does it take to exchange 100 Bytes packet?</a:t>
            </a:r>
            <a:endParaRPr lang="hu-HU" sz="3600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1 </a:t>
            </a:r>
            <a:r>
              <a:rPr lang="hu-HU" b="1" dirty="0" err="1"/>
              <a:t>Mbps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A3591164-3B1A-489D-986F-B49AF8785716}"/>
              </a:ext>
            </a:extLst>
          </p:cNvPr>
          <p:cNvSpPr txBox="1"/>
          <p:nvPr/>
        </p:nvSpPr>
        <p:spPr>
          <a:xfrm>
            <a:off x="-12680" y="2602253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 err="1"/>
              <a:t>one</a:t>
            </a:r>
            <a:r>
              <a:rPr lang="hu-HU" dirty="0"/>
              <a:t> bit = 10</a:t>
            </a:r>
            <a:r>
              <a:rPr lang="hu-HU" baseline="30000" dirty="0"/>
              <a:t>-6</a:t>
            </a:r>
            <a:r>
              <a:rPr lang="hu-HU" dirty="0"/>
              <a:t>s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F9DDFF88-850D-4DD9-8420-461403F92B1C}"/>
              </a:ext>
            </a:extLst>
          </p:cNvPr>
          <p:cNvSpPr txBox="1"/>
          <p:nvPr/>
        </p:nvSpPr>
        <p:spPr>
          <a:xfrm>
            <a:off x="55248" y="3633266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/>
              <a:t>800 </a:t>
            </a:r>
            <a:r>
              <a:rPr lang="hu-HU" dirty="0" err="1"/>
              <a:t>bits</a:t>
            </a:r>
            <a:r>
              <a:rPr lang="hu-HU" dirty="0"/>
              <a:t> = 800x10</a:t>
            </a:r>
            <a:r>
              <a:rPr lang="hu-HU" baseline="30000" dirty="0"/>
              <a:t>-6</a:t>
            </a:r>
            <a:r>
              <a:rPr lang="hu-HU" dirty="0"/>
              <a:t>s</a:t>
            </a:r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D8092660-54CF-4B55-8995-20108FDD5358}"/>
              </a:ext>
            </a:extLst>
          </p:cNvPr>
          <p:cNvCxnSpPr>
            <a:endCxn id="31" idx="3"/>
          </p:cNvCxnSpPr>
          <p:nvPr/>
        </p:nvCxnSpPr>
        <p:spPr>
          <a:xfrm flipH="1">
            <a:off x="2550190" y="2898328"/>
            <a:ext cx="359060" cy="2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7A4058E0-2C98-4A89-A3A6-1E7A7CD49A76}"/>
              </a:ext>
            </a:extLst>
          </p:cNvPr>
          <p:cNvCxnSpPr>
            <a:stCxn id="18" idx="3"/>
            <a:endCxn id="32" idx="3"/>
          </p:cNvCxnSpPr>
          <p:nvPr/>
        </p:nvCxnSpPr>
        <p:spPr>
          <a:xfrm flipH="1">
            <a:off x="2618118" y="3864003"/>
            <a:ext cx="299677" cy="9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/>
              <a:t>10</a:t>
            </a:r>
            <a:r>
              <a:rPr lang="hu-HU" baseline="30000" dirty="0"/>
              <a:t>-6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802D7C1-04FF-4388-BBF2-D97559A2AF4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2909250" y="2898328"/>
            <a:ext cx="6989173" cy="270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(800x10</a:t>
            </a:r>
            <a:r>
              <a:rPr lang="hu-HU" baseline="30000" dirty="0"/>
              <a:t>-6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1.8ms</a:t>
            </a: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9711702" y="3428168"/>
            <a:ext cx="181124" cy="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4028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have a 1 Gbps link,</a:t>
            </a:r>
            <a:br>
              <a:rPr lang="en-US" dirty="0"/>
            </a:br>
            <a:r>
              <a:rPr lang="en-US" dirty="0"/>
              <a:t>the total time decreases to </a:t>
            </a:r>
            <a:r>
              <a:rPr lang="en-US" dirty="0">
                <a:solidFill>
                  <a:srgbClr val="FF0000"/>
                </a:solidFill>
              </a:rPr>
              <a:t>1.0008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ms</a:t>
            </a:r>
            <a:endParaRPr lang="hu-HU" sz="3600" dirty="0">
              <a:solidFill>
                <a:srgbClr val="FF0000"/>
              </a:solidFill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 </a:t>
            </a:r>
            <a:r>
              <a:rPr lang="hu-HU" b="1" dirty="0" err="1">
                <a:solidFill>
                  <a:srgbClr val="FF0000"/>
                </a:solidFill>
              </a:rPr>
              <a:t>Gbps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A3591164-3B1A-489D-986F-B49AF8785716}"/>
              </a:ext>
            </a:extLst>
          </p:cNvPr>
          <p:cNvSpPr txBox="1"/>
          <p:nvPr/>
        </p:nvSpPr>
        <p:spPr>
          <a:xfrm>
            <a:off x="-12680" y="2602253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 err="1"/>
              <a:t>one</a:t>
            </a:r>
            <a:r>
              <a:rPr lang="hu-HU" dirty="0"/>
              <a:t> bit = </a:t>
            </a:r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F9DDFF88-850D-4DD9-8420-461403F92B1C}"/>
              </a:ext>
            </a:extLst>
          </p:cNvPr>
          <p:cNvSpPr txBox="1"/>
          <p:nvPr/>
        </p:nvSpPr>
        <p:spPr>
          <a:xfrm>
            <a:off x="55248" y="3633266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/>
              <a:t>800 </a:t>
            </a:r>
            <a:r>
              <a:rPr lang="hu-HU" dirty="0" err="1"/>
              <a:t>bits</a:t>
            </a:r>
            <a:r>
              <a:rPr lang="hu-HU" dirty="0"/>
              <a:t> = </a:t>
            </a:r>
            <a:r>
              <a:rPr lang="hu-HU" dirty="0">
                <a:solidFill>
                  <a:srgbClr val="FF0000"/>
                </a:solidFill>
              </a:rPr>
              <a:t>800x10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>
                <a:solidFill>
                  <a:srgbClr val="FF0000"/>
                </a:solidFill>
              </a:rPr>
              <a:t>s</a:t>
            </a:r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D8092660-54CF-4B55-8995-20108FDD5358}"/>
              </a:ext>
            </a:extLst>
          </p:cNvPr>
          <p:cNvCxnSpPr>
            <a:endCxn id="31" idx="3"/>
          </p:cNvCxnSpPr>
          <p:nvPr/>
        </p:nvCxnSpPr>
        <p:spPr>
          <a:xfrm flipH="1">
            <a:off x="2550190" y="2898328"/>
            <a:ext cx="359060" cy="2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7A4058E0-2C98-4A89-A3A6-1E7A7CD49A76}"/>
              </a:ext>
            </a:extLst>
          </p:cNvPr>
          <p:cNvCxnSpPr>
            <a:stCxn id="18" idx="3"/>
            <a:endCxn id="32" idx="3"/>
          </p:cNvCxnSpPr>
          <p:nvPr/>
        </p:nvCxnSpPr>
        <p:spPr>
          <a:xfrm flipH="1">
            <a:off x="2618118" y="3864003"/>
            <a:ext cx="299677" cy="9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802D7C1-04FF-4388-BBF2-D97559A2AF4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2909250" y="2898328"/>
            <a:ext cx="6989173" cy="270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</a:t>
            </a:r>
            <a:r>
              <a:rPr lang="hu-HU" dirty="0">
                <a:solidFill>
                  <a:srgbClr val="FF0000"/>
                </a:solidFill>
              </a:rPr>
              <a:t>800x10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</a:t>
            </a:r>
            <a:r>
              <a:rPr lang="hu-HU" dirty="0">
                <a:solidFill>
                  <a:srgbClr val="FF0000"/>
                </a:solidFill>
              </a:rPr>
              <a:t>1.0008 </a:t>
            </a:r>
            <a:r>
              <a:rPr lang="hu-HU" dirty="0" err="1">
                <a:solidFill>
                  <a:srgbClr val="FF0000"/>
                </a:solidFill>
              </a:rPr>
              <a:t>ms</a:t>
            </a:r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9711702" y="3428168"/>
            <a:ext cx="181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697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now exchange a 1GB file</a:t>
            </a:r>
            <a:br>
              <a:rPr lang="en-US" dirty="0"/>
            </a:br>
            <a:r>
              <a:rPr lang="hu-HU" dirty="0" err="1"/>
              <a:t>split</a:t>
            </a:r>
            <a:r>
              <a:rPr lang="hu-HU" dirty="0"/>
              <a:t> in 100B </a:t>
            </a:r>
            <a:r>
              <a:rPr lang="hu-HU" dirty="0" err="1"/>
              <a:t>packets</a:t>
            </a:r>
            <a:endParaRPr lang="hu-HU" sz="3600" dirty="0">
              <a:solidFill>
                <a:srgbClr val="FF0000"/>
              </a:solidFill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 </a:t>
            </a:r>
            <a:r>
              <a:rPr lang="hu-HU" b="1" dirty="0" err="1">
                <a:solidFill>
                  <a:srgbClr val="FF0000"/>
                </a:solidFill>
              </a:rPr>
              <a:t>Gbps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</a:t>
            </a:r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7</a:t>
            </a:r>
            <a:r>
              <a:rPr lang="hu-HU" dirty="0"/>
              <a:t>x800x10</a:t>
            </a:r>
            <a:r>
              <a:rPr lang="hu-HU" baseline="30000" dirty="0"/>
              <a:t>-9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</a:t>
            </a:r>
            <a:r>
              <a:rPr lang="hu-HU" dirty="0">
                <a:solidFill>
                  <a:srgbClr val="FF0000"/>
                </a:solidFill>
              </a:rPr>
              <a:t>8001 </a:t>
            </a:r>
            <a:r>
              <a:rPr lang="hu-HU" dirty="0" err="1">
                <a:solidFill>
                  <a:srgbClr val="FF0000"/>
                </a:solidFill>
              </a:rPr>
              <a:t>ms</a:t>
            </a:r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9711702" y="3428168"/>
            <a:ext cx="181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B4265C95-2EAA-4F49-ACB5-6DCBA11089F1}"/>
              </a:ext>
            </a:extLst>
          </p:cNvPr>
          <p:cNvSpPr/>
          <p:nvPr/>
        </p:nvSpPr>
        <p:spPr>
          <a:xfrm>
            <a:off x="2909250" y="3050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3C0AA25E-1214-4620-9D97-20C795AB4A38}"/>
              </a:ext>
            </a:extLst>
          </p:cNvPr>
          <p:cNvSpPr/>
          <p:nvPr/>
        </p:nvSpPr>
        <p:spPr>
          <a:xfrm>
            <a:off x="2909250" y="3203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E370A585-7AE5-47FE-886D-F69D6235210A}"/>
              </a:ext>
            </a:extLst>
          </p:cNvPr>
          <p:cNvSpPr/>
          <p:nvPr/>
        </p:nvSpPr>
        <p:spPr>
          <a:xfrm>
            <a:off x="2921950" y="3355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695103BB-558E-434C-BA23-2DECD7280067}"/>
              </a:ext>
            </a:extLst>
          </p:cNvPr>
          <p:cNvSpPr/>
          <p:nvPr/>
        </p:nvSpPr>
        <p:spPr>
          <a:xfrm>
            <a:off x="2921950" y="3507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DFC7D1B-5F9A-4CF9-9666-A12612570E62}"/>
              </a:ext>
            </a:extLst>
          </p:cNvPr>
          <p:cNvSpPr/>
          <p:nvPr/>
        </p:nvSpPr>
        <p:spPr>
          <a:xfrm>
            <a:off x="2909250" y="3660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38448D64-527C-44B5-BB73-D1715FF21A43}"/>
              </a:ext>
            </a:extLst>
          </p:cNvPr>
          <p:cNvSpPr/>
          <p:nvPr/>
        </p:nvSpPr>
        <p:spPr>
          <a:xfrm>
            <a:off x="2921950" y="3812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082A662A-3911-4322-AE12-AD6828AFBE72}"/>
              </a:ext>
            </a:extLst>
          </p:cNvPr>
          <p:cNvSpPr/>
          <p:nvPr/>
        </p:nvSpPr>
        <p:spPr>
          <a:xfrm>
            <a:off x="2909250" y="3965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4036D353-03CF-4AC1-B5C8-3C2D4FA86E46}"/>
              </a:ext>
            </a:extLst>
          </p:cNvPr>
          <p:cNvSpPr/>
          <p:nvPr/>
        </p:nvSpPr>
        <p:spPr>
          <a:xfrm>
            <a:off x="2896550" y="4117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DB2767A-D7B5-4048-8DE9-E255EA7E3DF7}"/>
              </a:ext>
            </a:extLst>
          </p:cNvPr>
          <p:cNvSpPr/>
          <p:nvPr/>
        </p:nvSpPr>
        <p:spPr>
          <a:xfrm>
            <a:off x="2896550" y="4269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E44175C8-C68C-4641-9429-EBCF204F3D31}"/>
              </a:ext>
            </a:extLst>
          </p:cNvPr>
          <p:cNvSpPr/>
          <p:nvPr/>
        </p:nvSpPr>
        <p:spPr>
          <a:xfrm>
            <a:off x="2909250" y="4422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Szabadkézi sokszög: alakzat 43">
            <a:extLst>
              <a:ext uri="{FF2B5EF4-FFF2-40B4-BE49-F238E27FC236}">
                <a16:creationId xmlns:a16="http://schemas.microsoft.com/office/drawing/2014/main" id="{4FEA805B-EBA2-4B11-B262-12D2BF9734D4}"/>
              </a:ext>
            </a:extLst>
          </p:cNvPr>
          <p:cNvSpPr/>
          <p:nvPr/>
        </p:nvSpPr>
        <p:spPr>
          <a:xfrm>
            <a:off x="2883850" y="4574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FC88919B-A828-4CD3-B3A2-FAB3B71637C9}"/>
              </a:ext>
            </a:extLst>
          </p:cNvPr>
          <p:cNvSpPr/>
          <p:nvPr/>
        </p:nvSpPr>
        <p:spPr>
          <a:xfrm>
            <a:off x="2883850" y="4727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02DA5F0A-8040-4D57-A873-43902DA71D7A}"/>
              </a:ext>
            </a:extLst>
          </p:cNvPr>
          <p:cNvSpPr/>
          <p:nvPr/>
        </p:nvSpPr>
        <p:spPr>
          <a:xfrm>
            <a:off x="2883850" y="4879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0EF6ADFA-1AA0-4AA2-B706-C920595ED343}"/>
              </a:ext>
            </a:extLst>
          </p:cNvPr>
          <p:cNvSpPr/>
          <p:nvPr/>
        </p:nvSpPr>
        <p:spPr>
          <a:xfrm>
            <a:off x="2896550" y="5031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BED49CA2-F75A-4D51-A91D-41C11C17BC79}"/>
              </a:ext>
            </a:extLst>
          </p:cNvPr>
          <p:cNvSpPr/>
          <p:nvPr/>
        </p:nvSpPr>
        <p:spPr>
          <a:xfrm>
            <a:off x="2896550" y="5184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A87FA09D-1279-434E-B922-B6ACEF6B6176}"/>
              </a:ext>
            </a:extLst>
          </p:cNvPr>
          <p:cNvSpPr/>
          <p:nvPr/>
        </p:nvSpPr>
        <p:spPr>
          <a:xfrm>
            <a:off x="2883850" y="5336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6A8E60EF-25D9-41DA-9617-C457DCF258B9}"/>
              </a:ext>
            </a:extLst>
          </p:cNvPr>
          <p:cNvSpPr/>
          <p:nvPr/>
        </p:nvSpPr>
        <p:spPr>
          <a:xfrm>
            <a:off x="2896550" y="5489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562C7335-2710-4BF7-83E9-F5C322BA2ABC}"/>
              </a:ext>
            </a:extLst>
          </p:cNvPr>
          <p:cNvSpPr/>
          <p:nvPr/>
        </p:nvSpPr>
        <p:spPr>
          <a:xfrm>
            <a:off x="2883850" y="5641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27084EA2-F7CC-4DCA-AB3E-AA24E84458CE}"/>
              </a:ext>
            </a:extLst>
          </p:cNvPr>
          <p:cNvSpPr/>
          <p:nvPr/>
        </p:nvSpPr>
        <p:spPr>
          <a:xfrm>
            <a:off x="2871150" y="5793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C5D4FFD3-C9CA-437B-80A0-441470906A2D}"/>
              </a:ext>
            </a:extLst>
          </p:cNvPr>
          <p:cNvSpPr/>
          <p:nvPr/>
        </p:nvSpPr>
        <p:spPr>
          <a:xfrm>
            <a:off x="2921950" y="59844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1F4502B4-67AD-4464-AC53-217960BF2E86}"/>
              </a:ext>
            </a:extLst>
          </p:cNvPr>
          <p:cNvSpPr/>
          <p:nvPr/>
        </p:nvSpPr>
        <p:spPr>
          <a:xfrm>
            <a:off x="2921950" y="61368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BA449AE7-1F10-4EFC-9AAA-A939B95AEF33}"/>
              </a:ext>
            </a:extLst>
          </p:cNvPr>
          <p:cNvSpPr/>
          <p:nvPr/>
        </p:nvSpPr>
        <p:spPr>
          <a:xfrm>
            <a:off x="2921950" y="62892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0024372E-5502-41EE-9996-D5679EBC1655}"/>
              </a:ext>
            </a:extLst>
          </p:cNvPr>
          <p:cNvSpPr/>
          <p:nvPr/>
        </p:nvSpPr>
        <p:spPr>
          <a:xfrm>
            <a:off x="2934650" y="6441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8C0448A1-30B3-4A39-801D-8BC8F9B223A9}"/>
              </a:ext>
            </a:extLst>
          </p:cNvPr>
          <p:cNvSpPr/>
          <p:nvPr/>
        </p:nvSpPr>
        <p:spPr>
          <a:xfrm>
            <a:off x="2934650" y="65940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F34DCEF9-B737-4554-B592-82FA94D0DDED}"/>
              </a:ext>
            </a:extLst>
          </p:cNvPr>
          <p:cNvSpPr/>
          <p:nvPr/>
        </p:nvSpPr>
        <p:spPr>
          <a:xfrm>
            <a:off x="2921950" y="67464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F7401279-780F-459B-BF5F-AB69676F4DFF}"/>
              </a:ext>
            </a:extLst>
          </p:cNvPr>
          <p:cNvSpPr/>
          <p:nvPr/>
        </p:nvSpPr>
        <p:spPr>
          <a:xfrm>
            <a:off x="2934650" y="68988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190761EA-0DE4-4892-8CD1-E9ADB03D0F79}"/>
              </a:ext>
            </a:extLst>
          </p:cNvPr>
          <p:cNvSpPr/>
          <p:nvPr/>
        </p:nvSpPr>
        <p:spPr>
          <a:xfrm>
            <a:off x="2921950" y="70512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A7D174E9-4560-43F8-9246-6E3F2D9E1040}"/>
              </a:ext>
            </a:extLst>
          </p:cNvPr>
          <p:cNvSpPr/>
          <p:nvPr/>
        </p:nvSpPr>
        <p:spPr>
          <a:xfrm>
            <a:off x="2909250" y="7203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1EE69EAD-E31E-482E-883F-C1EB34F0EF53}"/>
              </a:ext>
            </a:extLst>
          </p:cNvPr>
          <p:cNvSpPr txBox="1"/>
          <p:nvPr/>
        </p:nvSpPr>
        <p:spPr>
          <a:xfrm>
            <a:off x="4470400" y="2709936"/>
            <a:ext cx="36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10</a:t>
            </a:r>
            <a:r>
              <a:rPr lang="hu-HU" b="1" baseline="30000" dirty="0">
                <a:solidFill>
                  <a:srgbClr val="FF0000"/>
                </a:solidFill>
              </a:rPr>
              <a:t>7</a:t>
            </a:r>
            <a:r>
              <a:rPr lang="hu-HU" b="1" dirty="0">
                <a:solidFill>
                  <a:srgbClr val="FF0000"/>
                </a:solidFill>
              </a:rPr>
              <a:t> x 100B </a:t>
            </a:r>
            <a:r>
              <a:rPr lang="hu-HU" b="1" dirty="0" err="1">
                <a:solidFill>
                  <a:srgbClr val="FF0000"/>
                </a:solidFill>
              </a:rPr>
              <a:t>packets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924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130AAA2-2BAE-4537-96EF-860B49E66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10</a:t>
            </a:r>
            <a:r>
              <a:rPr lang="hu-HU" baseline="30000" dirty="0"/>
              <a:t>7</a:t>
            </a:r>
            <a:r>
              <a:rPr lang="hu-HU" dirty="0"/>
              <a:t>x100B </a:t>
            </a:r>
            <a:r>
              <a:rPr lang="hu-HU" dirty="0" err="1"/>
              <a:t>pkts</a:t>
            </a:r>
            <a:r>
              <a:rPr lang="hu-HU" dirty="0"/>
              <a:t>	1Gbps link		</a:t>
            </a:r>
            <a:r>
              <a:rPr lang="hu-HU" b="1" i="1" dirty="0" err="1"/>
              <a:t>transmission</a:t>
            </a:r>
            <a:r>
              <a:rPr lang="hu-HU" b="1" i="1" dirty="0"/>
              <a:t> </a:t>
            </a:r>
            <a:r>
              <a:rPr lang="hu-HU" b="1" i="1" dirty="0" err="1"/>
              <a:t>delay</a:t>
            </a:r>
            <a:r>
              <a:rPr lang="hu-HU" b="1" i="1" dirty="0"/>
              <a:t> </a:t>
            </a:r>
            <a:r>
              <a:rPr lang="hu-HU" b="1" i="1" dirty="0" err="1"/>
              <a:t>dominates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1x100B </a:t>
            </a:r>
            <a:r>
              <a:rPr lang="hu-HU" dirty="0" err="1"/>
              <a:t>pkt</a:t>
            </a:r>
            <a:r>
              <a:rPr lang="hu-HU" dirty="0"/>
              <a:t> 		1Gbps link		</a:t>
            </a:r>
            <a:r>
              <a:rPr lang="hu-HU" b="1" i="1" dirty="0" err="1"/>
              <a:t>propagation</a:t>
            </a:r>
            <a:r>
              <a:rPr lang="hu-HU" b="1" i="1" dirty="0"/>
              <a:t> </a:t>
            </a:r>
            <a:r>
              <a:rPr lang="hu-HU" b="1" i="1" dirty="0" err="1"/>
              <a:t>delay</a:t>
            </a:r>
            <a:r>
              <a:rPr lang="hu-HU" b="1" i="1" dirty="0"/>
              <a:t> </a:t>
            </a:r>
            <a:r>
              <a:rPr lang="hu-HU" b="1" i="1" dirty="0" err="1"/>
              <a:t>dominates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1x100B </a:t>
            </a:r>
            <a:r>
              <a:rPr lang="hu-HU" dirty="0" err="1"/>
              <a:t>pkt</a:t>
            </a:r>
            <a:r>
              <a:rPr lang="hu-HU" dirty="0"/>
              <a:t>		1Mbps link		</a:t>
            </a:r>
            <a:r>
              <a:rPr lang="hu-HU" b="1" i="1" dirty="0" err="1"/>
              <a:t>both</a:t>
            </a:r>
            <a:r>
              <a:rPr lang="hu-HU" b="1" i="1" dirty="0"/>
              <a:t> </a:t>
            </a:r>
            <a:r>
              <a:rPr lang="hu-HU" b="1" i="1" dirty="0" err="1"/>
              <a:t>matter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In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Internet, </a:t>
            </a:r>
            <a:r>
              <a:rPr lang="hu-HU" b="1" dirty="0" err="1">
                <a:solidFill>
                  <a:srgbClr val="FF0000"/>
                </a:solidFill>
              </a:rPr>
              <a:t>we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cannot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know</a:t>
            </a:r>
            <a:r>
              <a:rPr lang="hu-HU" b="1" dirty="0">
                <a:solidFill>
                  <a:srgbClr val="FF0000"/>
                </a:solidFill>
              </a:rPr>
              <a:t> in </a:t>
            </a:r>
            <a:r>
              <a:rPr lang="hu-HU" b="1" dirty="0" err="1">
                <a:solidFill>
                  <a:srgbClr val="FF0000"/>
                </a:solidFill>
              </a:rPr>
              <a:t>advance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which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one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matter</a:t>
            </a:r>
            <a:r>
              <a:rPr lang="hu-HU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D04F8AC-0DF4-4DEB-8ABF-AC81F803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 err="1"/>
              <a:t>Different</a:t>
            </a:r>
            <a:r>
              <a:rPr lang="hu-HU" sz="3600" dirty="0"/>
              <a:t> </a:t>
            </a:r>
            <a:r>
              <a:rPr lang="hu-HU" sz="3600" dirty="0" err="1"/>
              <a:t>transmission</a:t>
            </a:r>
            <a:r>
              <a:rPr lang="hu-HU" sz="3600" dirty="0"/>
              <a:t> </a:t>
            </a:r>
            <a:r>
              <a:rPr lang="hu-HU" sz="3600" dirty="0" err="1"/>
              <a:t>characteristics</a:t>
            </a:r>
            <a:r>
              <a:rPr lang="hu-HU" sz="3600" dirty="0"/>
              <a:t> </a:t>
            </a:r>
            <a:r>
              <a:rPr lang="hu-HU" sz="3600" dirty="0" err="1"/>
              <a:t>imply</a:t>
            </a:r>
            <a:br>
              <a:rPr lang="hu-HU" sz="3600" dirty="0"/>
            </a:br>
            <a:r>
              <a:rPr lang="en-US" sz="3600" dirty="0"/>
              <a:t>different tradeoffs in terms of which delay dominates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36414312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5E4FC1C-9C58-4C52-8D03-CC69A76E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b="1" dirty="0">
                <a:solidFill>
                  <a:srgbClr val="FF0000"/>
                </a:solidFill>
              </a:rPr>
              <a:t>Queuing delay is the hardest to evaluate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/>
              <a:t>as it varies from packet to packet</a:t>
            </a:r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b="1" dirty="0"/>
              <a:t>	</a:t>
            </a:r>
            <a:r>
              <a:rPr lang="en-US" b="1" dirty="0"/>
              <a:t>It is characterized with statistical measures</a:t>
            </a:r>
          </a:p>
          <a:p>
            <a:pPr marL="0" indent="0">
              <a:buNone/>
            </a:pPr>
            <a:r>
              <a:rPr lang="hu-HU" i="1" dirty="0"/>
              <a:t>		</a:t>
            </a:r>
            <a:r>
              <a:rPr lang="en-US" i="1" dirty="0"/>
              <a:t>e.g., </a:t>
            </a:r>
            <a:r>
              <a:rPr lang="en-US" dirty="0"/>
              <a:t>average delay &amp; variance, probability of exceeding </a:t>
            </a:r>
            <a:r>
              <a:rPr lang="en-US" i="1" dirty="0"/>
              <a:t>x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84CE6DB-653A-4FC5-A8F4-3B4DE41C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queuing delay is the amount of time a packet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waits</a:t>
            </a:r>
            <a:r>
              <a:rPr lang="en-US" sz="3600" dirty="0"/>
              <a:t> (in a buffer) to be transmitted on a link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1799782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E8B2E39-B42A-4F05-9C66-5640D7E9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Queuing delay depends on the traffic pattern</a:t>
            </a:r>
            <a:endParaRPr lang="hu-HU" sz="32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F5452A-2358-438B-9361-164643D6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03062"/>
            <a:ext cx="5723315" cy="285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778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421DC74-3242-4F88-A2ED-419BF26B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76187"/>
            <a:ext cx="5723315" cy="27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76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FA89534-6D4C-4BB5-9EB2-DC2C7C25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1951875"/>
            <a:ext cx="5723315" cy="2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53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6F51A346-46C2-4586-9B8C-7B128501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43" y="2028656"/>
            <a:ext cx="5694114" cy="28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49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Az adatátvitel egyedi csomagokban történik.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796747" y="3634782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94543D56-5AAD-4B3E-9732-1718FAC2128E}"/>
              </a:ext>
            </a:extLst>
          </p:cNvPr>
          <p:cNvSpPr txBox="1"/>
          <p:nvPr/>
        </p:nvSpPr>
        <p:spPr>
          <a:xfrm>
            <a:off x="7747800" y="2510089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Minden csomag </a:t>
            </a:r>
            <a:r>
              <a:rPr lang="hu-HU" b="1" dirty="0" err="1">
                <a:solidFill>
                  <a:srgbClr val="FF0000"/>
                </a:solidFill>
              </a:rPr>
              <a:t>tartamazza</a:t>
            </a:r>
            <a:r>
              <a:rPr lang="hu-HU" b="1" dirty="0">
                <a:solidFill>
                  <a:srgbClr val="FF0000"/>
                </a:solidFill>
              </a:rPr>
              <a:t> a cél címét/azonosítóját (most C).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7E8BAA5-BE3B-4AD9-86F9-93900FAF1C4C}"/>
              </a:ext>
            </a:extLst>
          </p:cNvPr>
          <p:cNvSpPr txBox="1"/>
          <p:nvPr/>
        </p:nvSpPr>
        <p:spPr>
          <a:xfrm>
            <a:off x="7747800" y="3452574"/>
            <a:ext cx="339150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rgbClr val="FF0000"/>
                </a:solidFill>
              </a:rPr>
              <a:t>Nincs globális koordináció, azaz a csomagok zavarhatják egymást.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(ld. egyszerre érkeznek be a </a:t>
            </a:r>
            <a:r>
              <a:rPr lang="hu-HU" b="1" dirty="0" err="1">
                <a:solidFill>
                  <a:srgbClr val="FF0000"/>
                </a:solidFill>
              </a:rPr>
              <a:t>switchhez</a:t>
            </a:r>
            <a:r>
              <a:rPr lang="hu-HU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41B289F-9108-41EB-9621-7AC91101FE01}"/>
              </a:ext>
            </a:extLst>
          </p:cNvPr>
          <p:cNvSpPr txBox="1"/>
          <p:nvPr/>
        </p:nvSpPr>
        <p:spPr>
          <a:xfrm>
            <a:off x="7747800" y="4949057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Pufferelés szükséges a </a:t>
            </a:r>
            <a:r>
              <a:rPr lang="hu-HU" b="1" dirty="0" err="1">
                <a:solidFill>
                  <a:srgbClr val="FF0000"/>
                </a:solidFill>
              </a:rPr>
              <a:t>löketek</a:t>
            </a:r>
            <a:r>
              <a:rPr lang="hu-HU" b="1" dirty="0">
                <a:solidFill>
                  <a:srgbClr val="FF0000"/>
                </a:solidFill>
              </a:rPr>
              <a:t> kezeléséhez.</a:t>
            </a:r>
          </a:p>
        </p:txBody>
      </p:sp>
    </p:spTree>
    <p:extLst>
      <p:ext uri="{BB962C8B-B14F-4D97-AF65-F5344CB8AC3E}">
        <p14:creationId xmlns:p14="http://schemas.microsoft.com/office/powerpoint/2010/main" val="29986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6 0.0213 L 0.06276 0.15116 C 0.07903 0.18056 0.10377 0.19699 0.12956 0.19699 C 0.15885 0.19699 0.18242 0.18056 0.1987 0.15116 L 0.27747 0.0213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30469 -0.31481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6706 0.14143 C 0.08099 0.17338 0.10195 0.19074 0.12396 0.19074 C 0.14896 0.19074 0.16901 0.17338 0.18294 0.14143 L 0.25 2.22222E-6 " pathEditMode="relative" rAng="0" ptsTypes="AAAAA">
                                      <p:cBhvr>
                                        <p:cTn id="12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5" grpId="0" animBg="1"/>
      <p:bldP spid="26" grpId="0" animBg="1"/>
      <p:bldP spid="2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A3C9651-FAE0-4769-89C0-E049705F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43" y="2101781"/>
            <a:ext cx="5606513" cy="26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0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C34BB13-E231-4400-ADBC-80F45B08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143" y="2087156"/>
            <a:ext cx="5635713" cy="26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27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E1E3459-36F4-4CA9-AF51-B288443E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46937"/>
            <a:ext cx="5723315" cy="27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4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D545F49-ED29-4C4C-91AA-8C677020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/>
              <a:t>Queues</a:t>
            </a:r>
            <a:r>
              <a:rPr lang="hu-HU" sz="4000" dirty="0"/>
              <a:t> </a:t>
            </a:r>
            <a:r>
              <a:rPr lang="hu-HU" sz="4000" dirty="0" err="1"/>
              <a:t>absorb</a:t>
            </a:r>
            <a:r>
              <a:rPr lang="hu-HU" sz="4000" dirty="0"/>
              <a:t> </a:t>
            </a:r>
            <a:r>
              <a:rPr lang="hu-HU" sz="4000" dirty="0" err="1"/>
              <a:t>transient</a:t>
            </a:r>
            <a:r>
              <a:rPr lang="hu-HU" sz="4000" dirty="0"/>
              <a:t> </a:t>
            </a:r>
            <a:r>
              <a:rPr lang="hu-HU" sz="4000" dirty="0" err="1"/>
              <a:t>bursts</a:t>
            </a:r>
            <a:r>
              <a:rPr lang="hu-HU" sz="4000" dirty="0"/>
              <a:t>,</a:t>
            </a:r>
            <a:br>
              <a:rPr lang="hu-HU" sz="4000" dirty="0"/>
            </a:br>
            <a:r>
              <a:rPr lang="hu-HU" sz="4000" dirty="0" err="1"/>
              <a:t>but</a:t>
            </a:r>
            <a:r>
              <a:rPr lang="hu-HU" sz="4000" dirty="0"/>
              <a:t> </a:t>
            </a:r>
            <a:r>
              <a:rPr lang="hu-HU" sz="4000" dirty="0" err="1"/>
              <a:t>introduce</a:t>
            </a:r>
            <a:r>
              <a:rPr lang="hu-HU" sz="4000" dirty="0"/>
              <a:t> </a:t>
            </a:r>
            <a:r>
              <a:rPr lang="hu-HU" sz="4000" dirty="0" err="1"/>
              <a:t>queueing</a:t>
            </a:r>
            <a:r>
              <a:rPr lang="hu-HU" sz="4000" dirty="0"/>
              <a:t> </a:t>
            </a:r>
            <a:r>
              <a:rPr lang="hu-HU" sz="4000" dirty="0" err="1"/>
              <a:t>delays</a:t>
            </a:r>
            <a:endParaRPr lang="hu-HU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E65A14-87A3-44C8-B454-E8781EB4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43" y="2079843"/>
            <a:ext cx="5664914" cy="26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080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CCF0530-7FAF-499C-A514-06542BD9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</a:t>
            </a:r>
            <a:r>
              <a:rPr lang="hu-HU" dirty="0" err="1"/>
              <a:t>depends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:</a:t>
            </a:r>
          </a:p>
          <a:p>
            <a:pPr marL="0" indent="0">
              <a:buNone/>
            </a:pPr>
            <a:r>
              <a:rPr lang="hu-HU" dirty="0"/>
              <a:t>	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arrival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queue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transmission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/>
              <a:t>of </a:t>
            </a:r>
            <a:r>
              <a:rPr lang="hu-HU" dirty="0" err="1"/>
              <a:t>the</a:t>
            </a:r>
            <a:r>
              <a:rPr lang="hu-HU" dirty="0"/>
              <a:t> outgoing link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/>
              <a:t>traffic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burstiness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8046519-BA4D-472F-9EA9-4049C052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time a packet has to sit in a buffer before</a:t>
            </a:r>
            <a:br>
              <a:rPr lang="en-US" dirty="0"/>
            </a:br>
            <a:r>
              <a:rPr lang="en-US" dirty="0"/>
              <a:t>being processed depends on the traffic pattern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27215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465F653-9763-45C8-AAC0-70BE89D3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average packet arrival rate </a:t>
            </a:r>
            <a:r>
              <a:rPr lang="hu-HU" dirty="0"/>
              <a:t>			</a:t>
            </a:r>
            <a:r>
              <a:rPr lang="en-US" i="1" dirty="0"/>
              <a:t>a</a:t>
            </a:r>
            <a:r>
              <a:rPr lang="hu-HU" i="1" dirty="0"/>
              <a:t> 		</a:t>
            </a:r>
            <a:r>
              <a:rPr lang="hu-HU" dirty="0"/>
              <a:t>[</a:t>
            </a:r>
            <a:r>
              <a:rPr lang="hu-HU" dirty="0" err="1"/>
              <a:t>packet</a:t>
            </a:r>
            <a:r>
              <a:rPr lang="hu-HU" dirty="0"/>
              <a:t>/sec]</a:t>
            </a:r>
            <a:endParaRPr lang="en-US" i="1" dirty="0"/>
          </a:p>
          <a:p>
            <a:r>
              <a:rPr lang="en-US" b="1" dirty="0"/>
              <a:t>transmission rate of outgoing link</a:t>
            </a:r>
            <a:r>
              <a:rPr lang="hu-HU" b="1" dirty="0"/>
              <a:t> </a:t>
            </a:r>
            <a:r>
              <a:rPr lang="hu-HU" dirty="0"/>
              <a:t>		</a:t>
            </a:r>
            <a:r>
              <a:rPr lang="hu-HU" i="1" dirty="0"/>
              <a:t>R</a:t>
            </a:r>
            <a:r>
              <a:rPr lang="hu-HU" dirty="0"/>
              <a:t> 		[bit/sec]</a:t>
            </a:r>
            <a:endParaRPr lang="en-US" dirty="0"/>
          </a:p>
          <a:p>
            <a:r>
              <a:rPr lang="hu-HU" b="1" dirty="0"/>
              <a:t>fixed </a:t>
            </a:r>
            <a:r>
              <a:rPr lang="hu-HU" b="1" dirty="0" err="1"/>
              <a:t>packets</a:t>
            </a:r>
            <a:r>
              <a:rPr lang="hu-HU" b="1" dirty="0"/>
              <a:t> </a:t>
            </a:r>
            <a:r>
              <a:rPr lang="hu-HU" b="1" dirty="0" err="1"/>
              <a:t>length</a:t>
            </a:r>
            <a:r>
              <a:rPr lang="hu-HU" b="1" dirty="0"/>
              <a:t> </a:t>
            </a:r>
            <a:r>
              <a:rPr lang="hu-HU" dirty="0"/>
              <a:t>				</a:t>
            </a:r>
            <a:r>
              <a:rPr lang="hu-HU" i="1" dirty="0"/>
              <a:t>L 		</a:t>
            </a:r>
            <a:r>
              <a:rPr lang="hu-HU" dirty="0"/>
              <a:t>[bit]</a:t>
            </a:r>
          </a:p>
          <a:p>
            <a:endParaRPr lang="hu-HU" dirty="0"/>
          </a:p>
          <a:p>
            <a:r>
              <a:rPr lang="hu-HU" b="1" dirty="0" err="1"/>
              <a:t>average</a:t>
            </a:r>
            <a:r>
              <a:rPr lang="hu-HU" b="1" dirty="0"/>
              <a:t> </a:t>
            </a:r>
            <a:r>
              <a:rPr lang="hu-HU" b="1" dirty="0" err="1"/>
              <a:t>bits</a:t>
            </a:r>
            <a:r>
              <a:rPr lang="hu-HU" b="1" dirty="0"/>
              <a:t> </a:t>
            </a:r>
            <a:r>
              <a:rPr lang="hu-HU" b="1" dirty="0" err="1"/>
              <a:t>arrival</a:t>
            </a:r>
            <a:r>
              <a:rPr lang="hu-HU" b="1" dirty="0"/>
              <a:t> </a:t>
            </a:r>
            <a:r>
              <a:rPr lang="hu-HU" b="1" dirty="0" err="1"/>
              <a:t>rate</a:t>
            </a:r>
            <a:r>
              <a:rPr lang="hu-HU" b="1" dirty="0"/>
              <a:t> </a:t>
            </a:r>
            <a:r>
              <a:rPr lang="hu-HU" dirty="0"/>
              <a:t>			</a:t>
            </a:r>
            <a:r>
              <a:rPr lang="hu-HU" i="1" dirty="0"/>
              <a:t>La</a:t>
            </a:r>
            <a:r>
              <a:rPr lang="hu-HU" dirty="0"/>
              <a:t> 		[bit/sec]</a:t>
            </a:r>
          </a:p>
          <a:p>
            <a:endParaRPr lang="hu-HU" dirty="0"/>
          </a:p>
          <a:p>
            <a:r>
              <a:rPr lang="hu-HU" b="1" dirty="0" err="1"/>
              <a:t>traffic</a:t>
            </a:r>
            <a:r>
              <a:rPr lang="hu-HU" b="1" dirty="0"/>
              <a:t> </a:t>
            </a:r>
            <a:r>
              <a:rPr lang="hu-HU" b="1" dirty="0" err="1"/>
              <a:t>intensity</a:t>
            </a:r>
            <a:r>
              <a:rPr lang="hu-HU" b="1" dirty="0"/>
              <a:t> </a:t>
            </a:r>
            <a:r>
              <a:rPr lang="hu-HU" dirty="0"/>
              <a:t>					</a:t>
            </a:r>
            <a:r>
              <a:rPr lang="hu-HU" i="1" dirty="0"/>
              <a:t>La/R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AA38A16-A96D-42F6-B669-C37084F2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930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2EA6B68-7319-4CC2-AF00-7874ADCC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Golden </a:t>
            </a:r>
            <a:r>
              <a:rPr lang="hu-HU" dirty="0" err="1"/>
              <a:t>rule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>
                <a:solidFill>
                  <a:srgbClr val="FF0000"/>
                </a:solidFill>
              </a:rPr>
              <a:t>Design </a:t>
            </a:r>
            <a:r>
              <a:rPr lang="hu-HU" b="1" dirty="0" err="1">
                <a:solidFill>
                  <a:srgbClr val="FF0000"/>
                </a:solidFill>
              </a:rPr>
              <a:t>your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queuing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system</a:t>
            </a:r>
            <a:r>
              <a:rPr lang="hu-HU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					</a:t>
            </a:r>
            <a:r>
              <a:rPr lang="en-US" b="1" dirty="0">
                <a:solidFill>
                  <a:srgbClr val="FF0000"/>
                </a:solidFill>
              </a:rPr>
              <a:t>so that it operates far from that point</a:t>
            </a:r>
            <a:r>
              <a:rPr lang="hu-HU" b="1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BEFC37F-3CC8-4164-B77D-EB6B9888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When the traffic intensity is &gt;1, the queue will increase</a:t>
            </a:r>
            <a:r>
              <a:rPr lang="hu-HU" sz="3200" dirty="0"/>
              <a:t> </a:t>
            </a:r>
            <a:r>
              <a:rPr lang="en-US" sz="3200" dirty="0"/>
              <a:t>without bound, and so does the queuing delay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2906324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968407D-22B9-44AE-ACAE-23AE5F8A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When the traffic intensity is &lt;=1,</a:t>
            </a:r>
            <a:br>
              <a:rPr lang="en-US" sz="3600" dirty="0"/>
            </a:br>
            <a:r>
              <a:rPr lang="en-US" sz="3600" dirty="0"/>
              <a:t>queueing delay depends on the burst size</a:t>
            </a:r>
            <a:endParaRPr lang="hu-HU" sz="36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058F74-E91F-438C-B489-63E4658F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49" y="1717875"/>
            <a:ext cx="5022501" cy="34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5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Loss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9C948F7-929E-46C4-AC8A-6E6F16DAC39C}"/>
              </a:ext>
            </a:extLst>
          </p:cNvPr>
          <p:cNvSpPr/>
          <p:nvPr/>
        </p:nvSpPr>
        <p:spPr>
          <a:xfrm>
            <a:off x="4724400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loss</a:t>
            </a:r>
            <a:endParaRPr lang="hu-HU" b="1" dirty="0">
              <a:solidFill>
                <a:schemeClr val="tx1"/>
              </a:solidFill>
            </a:endParaRP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09AE820-B9C4-4B95-99B3-E98A80088F01}"/>
              </a:ext>
            </a:extLst>
          </p:cNvPr>
          <p:cNvGrpSpPr/>
          <p:nvPr/>
        </p:nvGrpSpPr>
        <p:grpSpPr>
          <a:xfrm>
            <a:off x="6616700" y="2500276"/>
            <a:ext cx="711200" cy="711200"/>
            <a:chOff x="5842000" y="1600200"/>
            <a:chExt cx="711200" cy="71120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9767840E-C6D3-4F54-8053-9FC177AA6A0F}"/>
                </a:ext>
              </a:extLst>
            </p:cNvPr>
            <p:cNvSpPr/>
            <p:nvPr/>
          </p:nvSpPr>
          <p:spPr>
            <a:xfrm>
              <a:off x="5842000" y="16002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D24BCA01-26EE-47D6-8383-AF2FB034E899}"/>
                </a:ext>
              </a:extLst>
            </p:cNvPr>
            <p:cNvSpPr/>
            <p:nvPr/>
          </p:nvSpPr>
          <p:spPr>
            <a:xfrm>
              <a:off x="5994400" y="17526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6AD7F108-51C0-4380-89AE-5A5A2C549BDA}"/>
                </a:ext>
              </a:extLst>
            </p:cNvPr>
            <p:cNvSpPr/>
            <p:nvPr/>
          </p:nvSpPr>
          <p:spPr>
            <a:xfrm>
              <a:off x="6146800" y="1905000"/>
              <a:ext cx="254000" cy="254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2048DC37-8185-4CEF-A318-FC178B9C3135}"/>
                </a:ext>
              </a:extLst>
            </p:cNvPr>
            <p:cNvSpPr/>
            <p:nvPr/>
          </p:nvSpPr>
          <p:spPr>
            <a:xfrm>
              <a:off x="6299200" y="20574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31C6FF66-CE19-4298-945E-61727C79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69982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9315419-40FC-4141-B64E-AA3E637D9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156" y="2417350"/>
            <a:ext cx="4321687" cy="2925000"/>
          </a:xfrm>
          <a:prstGeom prst="rect">
            <a:avLst/>
          </a:prstGeo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44869F5C-2BE4-4E8C-97C1-49778D47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practice, queues are not infinite.</a:t>
            </a:r>
            <a:br>
              <a:rPr lang="en-US" sz="3600" dirty="0"/>
            </a:br>
            <a:r>
              <a:rPr lang="en-US" sz="3600" dirty="0"/>
              <a:t>There is an upper bound on queuing delay.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871713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201F070FB50B854AB7799A1BB252F38D" ma:contentTypeVersion="5" ma:contentTypeDescription="Új dokumentum létrehozása." ma:contentTypeScope="" ma:versionID="1e9304014c46416fb941f7e373c6cb7b">
  <xsd:schema xmlns:xsd="http://www.w3.org/2001/XMLSchema" xmlns:xs="http://www.w3.org/2001/XMLSchema" xmlns:p="http://schemas.microsoft.com/office/2006/metadata/properties" xmlns:ns2="4286fdfb-ea5f-4858-abc5-83a3e24c52a3" targetNamespace="http://schemas.microsoft.com/office/2006/metadata/properties" ma:root="true" ma:fieldsID="55821424804c8907ca1f322e21902a26" ns2:_="">
    <xsd:import namespace="4286fdfb-ea5f-4858-abc5-83a3e24c52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86fdfb-ea5f-4858-abc5-83a3e24c52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E2263C-4965-43AF-A6FD-058DE70AE2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86fdfb-ea5f-4858-abc5-83a3e24c52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264095-4045-40EE-BECD-74F77AD56D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DEA40D-978C-49F5-A639-C401AB43633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10280</TotalTime>
  <Words>4027</Words>
  <Application>Microsoft Office PowerPoint</Application>
  <PresentationFormat>Szélesvásznú</PresentationFormat>
  <Paragraphs>1090</Paragraphs>
  <Slides>122</Slides>
  <Notes>1</Notes>
  <HiddenSlides>3</HiddenSlides>
  <MMClips>0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122</vt:i4>
      </vt:variant>
    </vt:vector>
  </HeadingPairs>
  <TitlesOfParts>
    <vt:vector size="123" baseType="lpstr">
      <vt:lpstr>Office-téma</vt:lpstr>
      <vt:lpstr>Computer Networks</vt:lpstr>
      <vt:lpstr>Last week on  Computer Networks</vt:lpstr>
      <vt:lpstr>Overview</vt:lpstr>
      <vt:lpstr>Three main components</vt:lpstr>
      <vt:lpstr>Overview</vt:lpstr>
      <vt:lpstr>Resource handling     Two different approaches for sharing</vt:lpstr>
      <vt:lpstr>Implementation</vt:lpstr>
      <vt:lpstr>Megvalósítások</vt:lpstr>
      <vt:lpstr>Csomagkapcsolt hálózatok</vt:lpstr>
      <vt:lpstr>Csomagkapcsolt hálózatok</vt:lpstr>
      <vt:lpstr>Csomagkapcsolt hálózatok</vt:lpstr>
      <vt:lpstr>Hiba tolerancia</vt:lpstr>
      <vt:lpstr>Érvek ellenérvek</vt:lpstr>
      <vt:lpstr>Az Internet csomagkapcsolt</vt:lpstr>
      <vt:lpstr>Áttekintés</vt:lpstr>
      <vt:lpstr>PowerPoint-bemutató</vt:lpstr>
      <vt:lpstr>Mi az internet?</vt:lpstr>
      <vt:lpstr>ISP – Internet szolgáltató</vt:lpstr>
      <vt:lpstr>PowerPoint-bemutató</vt:lpstr>
      <vt:lpstr>Az Internet hierarchikus struktúrája szolgáltató-vásárló (provider-customer) viszonyok</vt:lpstr>
      <vt:lpstr>PowerPoint-bemutató</vt:lpstr>
      <vt:lpstr>Hálózatok eloszlása a Tier-ekben</vt:lpstr>
      <vt:lpstr>PowerPoint-bemutató</vt:lpstr>
      <vt:lpstr>Némely hálózat között közvetlen kapcsolat is létezik   – csökkenti a szolgáltatónak fizetendő számlát</vt:lpstr>
      <vt:lpstr>PowerPoint-bemutató</vt:lpstr>
      <vt:lpstr>A szomszédos hálózatok egyesével való összekapcsolása túl költséges lenne</vt:lpstr>
      <vt:lpstr>PowerPoint-bemutató</vt:lpstr>
      <vt:lpstr>PowerPoint-bemutató</vt:lpstr>
      <vt:lpstr>Egy IXP két napja – DE-CIX Frankfurt</vt:lpstr>
      <vt:lpstr>This week</vt:lpstr>
      <vt:lpstr>Briefly…</vt:lpstr>
      <vt:lpstr>Ok, but how to do that in a complex system like the Internet?</vt:lpstr>
      <vt:lpstr>PowerPoint-bemutató</vt:lpstr>
      <vt:lpstr>PowerPoint-bemutató</vt:lpstr>
      <vt:lpstr>A protocol is like a conversational convention</vt:lpstr>
      <vt:lpstr>There are other kind of implementations…</vt:lpstr>
      <vt:lpstr>Each protocol is governed by a specific API</vt:lpstr>
      <vt:lpstr>In practice, many existing protocols…</vt:lpstr>
      <vt:lpstr>PowerPoint-bemutató</vt:lpstr>
      <vt:lpstr>Modularity is a key component of any good system</vt:lpstr>
      <vt:lpstr>PowerPoint-bemutató</vt:lpstr>
      <vt:lpstr>To provide structure to the design of network protocols, network designers organize protocols in layers</vt:lpstr>
      <vt:lpstr>Hálózatok modelljei</vt:lpstr>
      <vt:lpstr>TCP/IP modell (RFC 1122)</vt:lpstr>
      <vt:lpstr>TCP/IP modell rétegei („bottom-up”)</vt:lpstr>
      <vt:lpstr>Rétegek jellemzése</vt:lpstr>
      <vt:lpstr>Fizikai réteg</vt:lpstr>
      <vt:lpstr>Adatkapcsolati réteg</vt:lpstr>
      <vt:lpstr>Hálózati réteg</vt:lpstr>
      <vt:lpstr>Szállítói réteg</vt:lpstr>
      <vt:lpstr>Ülés v. Munkamenet réteg</vt:lpstr>
      <vt:lpstr>Megjelenítési réteg</vt:lpstr>
      <vt:lpstr>Alkalmazási réteg</vt:lpstr>
      <vt:lpstr>ISO OSI modell</vt:lpstr>
      <vt:lpstr>Hybrid model – 5 layers</vt:lpstr>
      <vt:lpstr>Each layer provides a service to the layer above by using the services of the layer directly below it</vt:lpstr>
      <vt:lpstr>Each layer has a unit of data       (aka protocol data unit)</vt:lpstr>
      <vt:lpstr>Each layer (except for L3) is  implemented with different protocols</vt:lpstr>
      <vt:lpstr>The Internet Protocol (IP) is the glue  acting as a unifying network layer</vt:lpstr>
      <vt:lpstr>Each layer is implemented with  different protocols and technologies</vt:lpstr>
      <vt:lpstr>Software and hardware advancements</vt:lpstr>
      <vt:lpstr>Software and hardware advancements</vt:lpstr>
      <vt:lpstr>Each layer takes messages from the layer above, and encapsulates with its own header and/or trailer</vt:lpstr>
      <vt:lpstr>PowerPoint-bemutató</vt:lpstr>
      <vt:lpstr>PowerPoint-bemutató</vt:lpstr>
      <vt:lpstr>PowerPoint-bemutató</vt:lpstr>
      <vt:lpstr>PowerPoint-bemutató</vt:lpstr>
      <vt:lpstr>In practice, layers are distributed       on every network device</vt:lpstr>
      <vt:lpstr>Since when bits arrive they must make it to the application, all the layers exist on a host</vt:lpstr>
      <vt:lpstr>Routers act as L3 gateway   as such they implement L2 and L3</vt:lpstr>
      <vt:lpstr>Switches act as L2 gateway    as such they only implement L2</vt:lpstr>
      <vt:lpstr>Wireshark demo</vt:lpstr>
      <vt:lpstr>Overview</vt:lpstr>
      <vt:lpstr>A network connection is characterized by its delay, loss rate and throughput</vt:lpstr>
      <vt:lpstr>Delay</vt:lpstr>
      <vt:lpstr>Each packet suffers from several types of delays at each node along the path</vt:lpstr>
      <vt:lpstr>Each packet suffers from several types of delays at each node along the path</vt:lpstr>
      <vt:lpstr>PowerPoint-bemutató</vt:lpstr>
      <vt:lpstr>The transmission delay is the amount of time required to push all of the bits onto the link</vt:lpstr>
      <vt:lpstr>The propagation delay is the amount of time required for a bit to travel to the end of the link</vt:lpstr>
      <vt:lpstr>How long does it take to exchange 100 Bytes packet?</vt:lpstr>
      <vt:lpstr>If we have a 1 Gbps link, the total time decreases to 1.0008 ms</vt:lpstr>
      <vt:lpstr>If we now exchange a 1GB file split in 100B packets</vt:lpstr>
      <vt:lpstr>Different transmission characteristics imply different tradeoffs in terms of which delay dominates</vt:lpstr>
      <vt:lpstr>The queuing delay is the amount of time a packet waits (in a buffer) to be transmitted on a link</vt:lpstr>
      <vt:lpstr>Queuing delay depends on the traffic pattern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Queues absorb transient bursts, but introduce queueing delays</vt:lpstr>
      <vt:lpstr>The time a packet has to sit in a buffer before being processed depends on the traffic pattern</vt:lpstr>
      <vt:lpstr>PowerPoint-bemutató</vt:lpstr>
      <vt:lpstr>When the traffic intensity is &gt;1, the queue will increase without bound, and so does the queuing delay</vt:lpstr>
      <vt:lpstr>When the traffic intensity is &lt;=1, queueing delay depends on the burst size</vt:lpstr>
      <vt:lpstr>Loss</vt:lpstr>
      <vt:lpstr>In practice, queues are not infinite. There is an upper bound on queuing delay.</vt:lpstr>
      <vt:lpstr>If the queue is persistently overloaded, it will eventually drop packets (loss)</vt:lpstr>
      <vt:lpstr>Throughput</vt:lpstr>
      <vt:lpstr>The throughput is the instantaneous rate  at which a host receives data</vt:lpstr>
      <vt:lpstr>To compute throughput, one has to consider the bottleneck link</vt:lpstr>
      <vt:lpstr>To compute throughput, one has to consider the bottleneck link… and the intervening traffic</vt:lpstr>
      <vt:lpstr>As technology improves, throughput increase &amp; delays are getting lower except for propagation (speed of light)</vt:lpstr>
      <vt:lpstr>Because of propagation delays, Content Delivery Networks move content closer to you</vt:lpstr>
      <vt:lpstr>Brief history of Internet</vt:lpstr>
      <vt:lpstr>The Internet history starts in the late 50’s…</vt:lpstr>
      <vt:lpstr>Three main questions</vt:lpstr>
      <vt:lpstr>The 60’s was all about packet switching…</vt:lpstr>
      <vt:lpstr>ARPANET</vt:lpstr>
      <vt:lpstr>ARPANET</vt:lpstr>
      <vt:lpstr>ARPANET</vt:lpstr>
      <vt:lpstr>The first message over the Internet</vt:lpstr>
      <vt:lpstr>The 70’s about Ethernet, TCP/IP and email…</vt:lpstr>
      <vt:lpstr>80’s when TCP/IP went mainstream</vt:lpstr>
      <vt:lpstr>PowerPoint-bemutató</vt:lpstr>
      <vt:lpstr>90’s – the Internet going commercial…</vt:lpstr>
      <vt:lpstr>The new millenium bringing Web 2.0</vt:lpstr>
      <vt:lpstr>Fast Internet access everywhere, every device needs an Internet connection</vt:lpstr>
      <vt:lpstr>Standardization of Internet protcols</vt:lpstr>
      <vt:lpstr>To be continued…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laki</dc:creator>
  <cp:lastModifiedBy>LAKI Sandor</cp:lastModifiedBy>
  <cp:revision>277</cp:revision>
  <dcterms:created xsi:type="dcterms:W3CDTF">2018-05-22T12:40:12Z</dcterms:created>
  <dcterms:modified xsi:type="dcterms:W3CDTF">2022-06-13T10:21:49Z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0x010100201F070FB50B854AB7799A1BB252F38D</vt:lpwstr>
  </property>
</Properties>
</file>